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Nunito Bold" charset="1" panose="00000000000000000000"/>
      <p:regular r:id="rId14"/>
    </p:embeddedFont>
    <p:embeddedFont>
      <p:font typeface="Nunito Bold Bold" charset="1" panose="00000000000000000000"/>
      <p:regular r:id="rId15"/>
    </p:embeddedFont>
    <p:embeddedFont>
      <p:font typeface="Nunito Bold Italics" charset="1" panose="00000000000000000000"/>
      <p:regular r:id="rId16"/>
    </p:embeddedFont>
    <p:embeddedFont>
      <p:font typeface="Nunito Bold Bold Italics" charset="1" panose="00000000000000000000"/>
      <p:regular r:id="rId17"/>
    </p:embeddedFont>
    <p:embeddedFont>
      <p:font typeface="Nunito" charset="1" panose="00000500000000000000"/>
      <p:regular r:id="rId18"/>
    </p:embeddedFont>
    <p:embeddedFont>
      <p:font typeface="Nunito Bold" charset="1" panose="00000800000000000000"/>
      <p:regular r:id="rId19"/>
    </p:embeddedFont>
    <p:embeddedFont>
      <p:font typeface="Nunito Bold Italics" charset="1" panose="00000000000000000000"/>
      <p:regular r:id="rId20"/>
    </p:embeddedFont>
    <p:embeddedFont>
      <p:font typeface="Nunito Light" charset="1" panose="00000400000000000000"/>
      <p:regular r:id="rId21"/>
    </p:embeddedFont>
    <p:embeddedFont>
      <p:font typeface="Nunito Heavy" charset="1" panose="00000000000000000000"/>
      <p:regular r:id="rId22"/>
    </p:embeddedFont>
    <p:embeddedFont>
      <p:font typeface="Nunito Heavy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4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3.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9.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27.png" Type="http://schemas.openxmlformats.org/officeDocument/2006/relationships/image"/><Relationship Id="rId20" Target="../media/image15.png" Type="http://schemas.openxmlformats.org/officeDocument/2006/relationships/image"/><Relationship Id="rId21" Target="../media/image16.svg" Type="http://schemas.openxmlformats.org/officeDocument/2006/relationships/image"/><Relationship Id="rId3" Target="../media/image2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true" rot="6534662">
            <a:off x="10637397" y="-6260415"/>
            <a:ext cx="11159046" cy="12081644"/>
          </a:xfrm>
          <a:custGeom>
            <a:avLst/>
            <a:gdLst/>
            <a:ahLst/>
            <a:cxnLst/>
            <a:rect r="r" b="b" t="t" l="l"/>
            <a:pathLst>
              <a:path h="12081644" w="11159046">
                <a:moveTo>
                  <a:pt x="0" y="12081645"/>
                </a:moveTo>
                <a:lnTo>
                  <a:pt x="11159046" y="12081645"/>
                </a:lnTo>
                <a:lnTo>
                  <a:pt x="11159046" y="0"/>
                </a:lnTo>
                <a:lnTo>
                  <a:pt x="0" y="0"/>
                </a:lnTo>
                <a:lnTo>
                  <a:pt x="0" y="120816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77909">
            <a:off x="-5893489" y="2480644"/>
            <a:ext cx="13865152" cy="15011484"/>
          </a:xfrm>
          <a:custGeom>
            <a:avLst/>
            <a:gdLst/>
            <a:ahLst/>
            <a:cxnLst/>
            <a:rect r="r" b="b" t="t" l="l"/>
            <a:pathLst>
              <a:path h="15011484" w="13865152">
                <a:moveTo>
                  <a:pt x="0" y="0"/>
                </a:moveTo>
                <a:lnTo>
                  <a:pt x="13865152" y="0"/>
                </a:lnTo>
                <a:lnTo>
                  <a:pt x="13865152" y="15011484"/>
                </a:lnTo>
                <a:lnTo>
                  <a:pt x="0" y="15011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505964" y="2508143"/>
            <a:ext cx="9508838" cy="5061873"/>
          </a:xfrm>
          <a:prstGeom prst="rect">
            <a:avLst/>
          </a:prstGeom>
        </p:spPr>
        <p:txBody>
          <a:bodyPr anchor="t" rtlCol="false" tIns="0" lIns="0" bIns="0" rIns="0">
            <a:spAutoFit/>
          </a:bodyPr>
          <a:lstStyle/>
          <a:p>
            <a:pPr algn="ctr">
              <a:lnSpc>
                <a:spcPts val="7990"/>
              </a:lnSpc>
            </a:pPr>
            <a:r>
              <a:rPr lang="en-US" sz="6392">
                <a:solidFill>
                  <a:srgbClr val="2D799C"/>
                </a:solidFill>
                <a:latin typeface="Nunito Bold Bold"/>
              </a:rPr>
              <a:t>EXPLORING AND ANALYZING HEALTHCARE TRENDS IN SYNTHETIC MEDICARE DATA</a:t>
            </a:r>
          </a:p>
        </p:txBody>
      </p:sp>
      <p:sp>
        <p:nvSpPr>
          <p:cNvPr name="Freeform 5" id="5"/>
          <p:cNvSpPr/>
          <p:nvPr/>
        </p:nvSpPr>
        <p:spPr>
          <a:xfrm flipH="false" flipV="false" rot="1324296">
            <a:off x="536087" y="3797131"/>
            <a:ext cx="2143032" cy="1971589"/>
          </a:xfrm>
          <a:custGeom>
            <a:avLst/>
            <a:gdLst/>
            <a:ahLst/>
            <a:cxnLst/>
            <a:rect r="r" b="b" t="t" l="l"/>
            <a:pathLst>
              <a:path h="1971589" w="2143032">
                <a:moveTo>
                  <a:pt x="0" y="0"/>
                </a:moveTo>
                <a:lnTo>
                  <a:pt x="2143032" y="0"/>
                </a:lnTo>
                <a:lnTo>
                  <a:pt x="2143032" y="1971589"/>
                </a:lnTo>
                <a:lnTo>
                  <a:pt x="0" y="1971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9782">
            <a:off x="15977386" y="1270972"/>
            <a:ext cx="1362403" cy="2531492"/>
          </a:xfrm>
          <a:custGeom>
            <a:avLst/>
            <a:gdLst/>
            <a:ahLst/>
            <a:cxnLst/>
            <a:rect r="r" b="b" t="t" l="l"/>
            <a:pathLst>
              <a:path h="2531492" w="1362403">
                <a:moveTo>
                  <a:pt x="0" y="0"/>
                </a:moveTo>
                <a:lnTo>
                  <a:pt x="1362403" y="0"/>
                </a:lnTo>
                <a:lnTo>
                  <a:pt x="1362403" y="2531492"/>
                </a:lnTo>
                <a:lnTo>
                  <a:pt x="0" y="25314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257292">
            <a:off x="16142981" y="3470715"/>
            <a:ext cx="1470624" cy="2191987"/>
          </a:xfrm>
          <a:custGeom>
            <a:avLst/>
            <a:gdLst/>
            <a:ahLst/>
            <a:cxnLst/>
            <a:rect r="r" b="b" t="t" l="l"/>
            <a:pathLst>
              <a:path h="2191987" w="1470624">
                <a:moveTo>
                  <a:pt x="0" y="0"/>
                </a:moveTo>
                <a:lnTo>
                  <a:pt x="1470624" y="0"/>
                </a:lnTo>
                <a:lnTo>
                  <a:pt x="1470624" y="2191988"/>
                </a:lnTo>
                <a:lnTo>
                  <a:pt x="0" y="21919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209316" y="397869"/>
            <a:ext cx="1180961" cy="2662002"/>
          </a:xfrm>
          <a:custGeom>
            <a:avLst/>
            <a:gdLst/>
            <a:ahLst/>
            <a:cxnLst/>
            <a:rect r="r" b="b" t="t" l="l"/>
            <a:pathLst>
              <a:path h="2662002" w="1180961">
                <a:moveTo>
                  <a:pt x="0" y="0"/>
                </a:moveTo>
                <a:lnTo>
                  <a:pt x="1180961" y="0"/>
                </a:lnTo>
                <a:lnTo>
                  <a:pt x="1180961" y="2662002"/>
                </a:lnTo>
                <a:lnTo>
                  <a:pt x="0" y="26620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2030729">
            <a:off x="5297911" y="7627946"/>
            <a:ext cx="1460273" cy="2294715"/>
          </a:xfrm>
          <a:custGeom>
            <a:avLst/>
            <a:gdLst/>
            <a:ahLst/>
            <a:cxnLst/>
            <a:rect r="r" b="b" t="t" l="l"/>
            <a:pathLst>
              <a:path h="2294715" w="1460273">
                <a:moveTo>
                  <a:pt x="0" y="0"/>
                </a:moveTo>
                <a:lnTo>
                  <a:pt x="1460273" y="0"/>
                </a:lnTo>
                <a:lnTo>
                  <a:pt x="1460273" y="2294715"/>
                </a:lnTo>
                <a:lnTo>
                  <a:pt x="0" y="22947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938460">
            <a:off x="652866" y="5688678"/>
            <a:ext cx="3497479" cy="4049712"/>
          </a:xfrm>
          <a:custGeom>
            <a:avLst/>
            <a:gdLst/>
            <a:ahLst/>
            <a:cxnLst/>
            <a:rect r="r" b="b" t="t" l="l"/>
            <a:pathLst>
              <a:path h="4049712" w="3497479">
                <a:moveTo>
                  <a:pt x="0" y="0"/>
                </a:moveTo>
                <a:lnTo>
                  <a:pt x="3497479" y="0"/>
                </a:lnTo>
                <a:lnTo>
                  <a:pt x="3497479" y="4049713"/>
                </a:lnTo>
                <a:lnTo>
                  <a:pt x="0" y="404971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2208347">
            <a:off x="8086668" y="8109490"/>
            <a:ext cx="495646" cy="1919755"/>
          </a:xfrm>
          <a:custGeom>
            <a:avLst/>
            <a:gdLst/>
            <a:ahLst/>
            <a:cxnLst/>
            <a:rect r="r" b="b" t="t" l="l"/>
            <a:pathLst>
              <a:path h="1919755" w="495646">
                <a:moveTo>
                  <a:pt x="0" y="0"/>
                </a:moveTo>
                <a:lnTo>
                  <a:pt x="495646" y="0"/>
                </a:lnTo>
                <a:lnTo>
                  <a:pt x="495646" y="1919756"/>
                </a:lnTo>
                <a:lnTo>
                  <a:pt x="0" y="19197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6593113">
            <a:off x="11553448" y="228694"/>
            <a:ext cx="525989" cy="2277903"/>
          </a:xfrm>
          <a:custGeom>
            <a:avLst/>
            <a:gdLst/>
            <a:ahLst/>
            <a:cxnLst/>
            <a:rect r="r" b="b" t="t" l="l"/>
            <a:pathLst>
              <a:path h="2277903" w="525989">
                <a:moveTo>
                  <a:pt x="0" y="0"/>
                </a:moveTo>
                <a:lnTo>
                  <a:pt x="525989" y="0"/>
                </a:lnTo>
                <a:lnTo>
                  <a:pt x="525989" y="2277903"/>
                </a:lnTo>
                <a:lnTo>
                  <a:pt x="0" y="227790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9907623">
            <a:off x="14414719" y="906365"/>
            <a:ext cx="1470624" cy="2191987"/>
          </a:xfrm>
          <a:custGeom>
            <a:avLst/>
            <a:gdLst/>
            <a:ahLst/>
            <a:cxnLst/>
            <a:rect r="r" b="b" t="t" l="l"/>
            <a:pathLst>
              <a:path h="2191987" w="1470624">
                <a:moveTo>
                  <a:pt x="0" y="0"/>
                </a:moveTo>
                <a:lnTo>
                  <a:pt x="1470625" y="0"/>
                </a:lnTo>
                <a:lnTo>
                  <a:pt x="1470625" y="2191987"/>
                </a:lnTo>
                <a:lnTo>
                  <a:pt x="0" y="21919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9144000" y="7560491"/>
            <a:ext cx="8874712" cy="523000"/>
          </a:xfrm>
          <a:prstGeom prst="rect">
            <a:avLst/>
          </a:prstGeom>
        </p:spPr>
        <p:txBody>
          <a:bodyPr anchor="t" rtlCol="false" tIns="0" lIns="0" bIns="0" rIns="0">
            <a:spAutoFit/>
          </a:bodyPr>
          <a:lstStyle/>
          <a:p>
            <a:pPr algn="ctr">
              <a:lnSpc>
                <a:spcPts val="4043"/>
              </a:lnSpc>
              <a:spcBef>
                <a:spcPct val="0"/>
              </a:spcBef>
            </a:pPr>
            <a:r>
              <a:rPr lang="en-US" sz="3369" spc="101">
                <a:solidFill>
                  <a:srgbClr val="2D799C"/>
                </a:solidFill>
                <a:latin typeface="Roboto Bold"/>
              </a:rPr>
              <a:t>IS843 TEAM 5</a:t>
            </a:r>
          </a:p>
        </p:txBody>
      </p:sp>
      <p:sp>
        <p:nvSpPr>
          <p:cNvPr name="TextBox 15" id="15"/>
          <p:cNvSpPr txBox="true"/>
          <p:nvPr/>
        </p:nvSpPr>
        <p:spPr>
          <a:xfrm rot="0">
            <a:off x="1750988" y="1481220"/>
            <a:ext cx="3951312" cy="476250"/>
          </a:xfrm>
          <a:prstGeom prst="rect">
            <a:avLst/>
          </a:prstGeom>
        </p:spPr>
        <p:txBody>
          <a:bodyPr anchor="t" rtlCol="false" tIns="0" lIns="0" bIns="0" rIns="0">
            <a:spAutoFit/>
          </a:bodyPr>
          <a:lstStyle/>
          <a:p>
            <a:pPr algn="ctr">
              <a:lnSpc>
                <a:spcPts val="3600"/>
              </a:lnSpc>
              <a:spcBef>
                <a:spcPct val="0"/>
              </a:spcBef>
            </a:pPr>
            <a:r>
              <a:rPr lang="en-US" sz="3000" spc="89">
                <a:solidFill>
                  <a:srgbClr val="2D799C"/>
                </a:solidFill>
                <a:latin typeface="Roboto Bold"/>
              </a:rPr>
              <a:t>BOSTON UNIVERSITY</a:t>
            </a:r>
          </a:p>
        </p:txBody>
      </p:sp>
      <p:sp>
        <p:nvSpPr>
          <p:cNvPr name="TextBox 16" id="16"/>
          <p:cNvSpPr txBox="true"/>
          <p:nvPr/>
        </p:nvSpPr>
        <p:spPr>
          <a:xfrm rot="0">
            <a:off x="9144000" y="8073966"/>
            <a:ext cx="8874712" cy="600075"/>
          </a:xfrm>
          <a:prstGeom prst="rect">
            <a:avLst/>
          </a:prstGeom>
        </p:spPr>
        <p:txBody>
          <a:bodyPr anchor="t" rtlCol="false" tIns="0" lIns="0" bIns="0" rIns="0">
            <a:spAutoFit/>
          </a:bodyPr>
          <a:lstStyle/>
          <a:p>
            <a:pPr algn="ctr">
              <a:lnSpc>
                <a:spcPts val="2363"/>
              </a:lnSpc>
            </a:pPr>
            <a:r>
              <a:rPr lang="en-US" sz="1969" spc="59">
                <a:solidFill>
                  <a:srgbClr val="2D799C"/>
                </a:solidFill>
                <a:latin typeface="Roboto Bold"/>
              </a:rPr>
              <a:t>ATHARVA, HRISHAV, PARISA, SHRAVANI, WILLEM</a:t>
            </a:r>
          </a:p>
          <a:p>
            <a:pPr algn="ctr">
              <a:lnSpc>
                <a:spcPts val="2363"/>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Freeform 2" id="2"/>
          <p:cNvSpPr/>
          <p:nvPr/>
        </p:nvSpPr>
        <p:spPr>
          <a:xfrm flipH="false" flipV="false" rot="6097147">
            <a:off x="-4977984" y="-3197881"/>
            <a:ext cx="17288011" cy="14647660"/>
          </a:xfrm>
          <a:custGeom>
            <a:avLst/>
            <a:gdLst/>
            <a:ahLst/>
            <a:cxnLst/>
            <a:rect r="r" b="b" t="t" l="l"/>
            <a:pathLst>
              <a:path h="14647660" w="17288011">
                <a:moveTo>
                  <a:pt x="0" y="0"/>
                </a:moveTo>
                <a:lnTo>
                  <a:pt x="17288011" y="0"/>
                </a:lnTo>
                <a:lnTo>
                  <a:pt x="17288011" y="14647660"/>
                </a:lnTo>
                <a:lnTo>
                  <a:pt x="0" y="14647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30119" y="3185695"/>
            <a:ext cx="9507256" cy="2242736"/>
          </a:xfrm>
          <a:prstGeom prst="rect">
            <a:avLst/>
          </a:prstGeom>
        </p:spPr>
        <p:txBody>
          <a:bodyPr anchor="t" rtlCol="false" tIns="0" lIns="0" bIns="0" rIns="0">
            <a:spAutoFit/>
          </a:bodyPr>
          <a:lstStyle/>
          <a:p>
            <a:pPr algn="ctr">
              <a:lnSpc>
                <a:spcPts val="5924"/>
              </a:lnSpc>
            </a:pPr>
            <a:r>
              <a:rPr lang="en-US" sz="4739">
                <a:solidFill>
                  <a:srgbClr val="FFC9B3"/>
                </a:solidFill>
                <a:latin typeface="Nunito Bold Bold"/>
              </a:rPr>
              <a:t>REGIONAL DISPARITIES IN HEALTHCARE SERVICE UTILIZATION.</a:t>
            </a:r>
          </a:p>
        </p:txBody>
      </p:sp>
      <p:sp>
        <p:nvSpPr>
          <p:cNvPr name="Freeform 4" id="4"/>
          <p:cNvSpPr/>
          <p:nvPr/>
        </p:nvSpPr>
        <p:spPr>
          <a:xfrm flipH="false" flipV="false" rot="0">
            <a:off x="12294482" y="5868857"/>
            <a:ext cx="2082878" cy="984633"/>
          </a:xfrm>
          <a:custGeom>
            <a:avLst/>
            <a:gdLst/>
            <a:ahLst/>
            <a:cxnLst/>
            <a:rect r="r" b="b" t="t" l="l"/>
            <a:pathLst>
              <a:path h="984633" w="2082878">
                <a:moveTo>
                  <a:pt x="0" y="0"/>
                </a:moveTo>
                <a:lnTo>
                  <a:pt x="2082878" y="0"/>
                </a:lnTo>
                <a:lnTo>
                  <a:pt x="2082878" y="984633"/>
                </a:lnTo>
                <a:lnTo>
                  <a:pt x="0" y="984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342428">
            <a:off x="-3763605" y="-4074770"/>
            <a:ext cx="7527211" cy="8149539"/>
          </a:xfrm>
          <a:custGeom>
            <a:avLst/>
            <a:gdLst/>
            <a:ahLst/>
            <a:cxnLst/>
            <a:rect r="r" b="b" t="t" l="l"/>
            <a:pathLst>
              <a:path h="8149539" w="7527211">
                <a:moveTo>
                  <a:pt x="0" y="0"/>
                </a:moveTo>
                <a:lnTo>
                  <a:pt x="7527210" y="0"/>
                </a:lnTo>
                <a:lnTo>
                  <a:pt x="7527210" y="8149540"/>
                </a:lnTo>
                <a:lnTo>
                  <a:pt x="0" y="8149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3173" y="2318574"/>
            <a:ext cx="5918765" cy="8845980"/>
          </a:xfrm>
          <a:custGeom>
            <a:avLst/>
            <a:gdLst/>
            <a:ahLst/>
            <a:cxnLst/>
            <a:rect r="r" b="b" t="t" l="l"/>
            <a:pathLst>
              <a:path h="8845980" w="5918765">
                <a:moveTo>
                  <a:pt x="0" y="0"/>
                </a:moveTo>
                <a:lnTo>
                  <a:pt x="5918765" y="0"/>
                </a:lnTo>
                <a:lnTo>
                  <a:pt x="5918765" y="8845980"/>
                </a:lnTo>
                <a:lnTo>
                  <a:pt x="0" y="88459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2555465">
            <a:off x="-7140892" y="2332960"/>
            <a:ext cx="15401505" cy="16674858"/>
          </a:xfrm>
          <a:custGeom>
            <a:avLst/>
            <a:gdLst/>
            <a:ahLst/>
            <a:cxnLst/>
            <a:rect r="r" b="b" t="t" l="l"/>
            <a:pathLst>
              <a:path h="16674858" w="15401505">
                <a:moveTo>
                  <a:pt x="0" y="0"/>
                </a:moveTo>
                <a:lnTo>
                  <a:pt x="15401505" y="0"/>
                </a:lnTo>
                <a:lnTo>
                  <a:pt x="15401505" y="16674858"/>
                </a:lnTo>
                <a:lnTo>
                  <a:pt x="0" y="1667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381267">
            <a:off x="7695561" y="-11646070"/>
            <a:ext cx="15574725" cy="16862400"/>
          </a:xfrm>
          <a:custGeom>
            <a:avLst/>
            <a:gdLst/>
            <a:ahLst/>
            <a:cxnLst/>
            <a:rect r="r" b="b" t="t" l="l"/>
            <a:pathLst>
              <a:path h="16862400" w="15574725">
                <a:moveTo>
                  <a:pt x="0" y="0"/>
                </a:moveTo>
                <a:lnTo>
                  <a:pt x="15574725" y="0"/>
                </a:lnTo>
                <a:lnTo>
                  <a:pt x="15574725" y="16862400"/>
                </a:lnTo>
                <a:lnTo>
                  <a:pt x="0" y="1686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9782">
            <a:off x="1296411" y="7014154"/>
            <a:ext cx="1326215" cy="2464251"/>
          </a:xfrm>
          <a:custGeom>
            <a:avLst/>
            <a:gdLst/>
            <a:ahLst/>
            <a:cxnLst/>
            <a:rect r="r" b="b" t="t" l="l"/>
            <a:pathLst>
              <a:path h="2464251" w="1326215">
                <a:moveTo>
                  <a:pt x="0" y="0"/>
                </a:moveTo>
                <a:lnTo>
                  <a:pt x="1326215" y="0"/>
                </a:lnTo>
                <a:lnTo>
                  <a:pt x="1326215" y="2464250"/>
                </a:lnTo>
                <a:lnTo>
                  <a:pt x="0" y="24642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461120">
            <a:off x="2913715" y="7495452"/>
            <a:ext cx="1470601" cy="2191952"/>
          </a:xfrm>
          <a:custGeom>
            <a:avLst/>
            <a:gdLst/>
            <a:ahLst/>
            <a:cxnLst/>
            <a:rect r="r" b="b" t="t" l="l"/>
            <a:pathLst>
              <a:path h="2191952" w="1470601">
                <a:moveTo>
                  <a:pt x="0" y="0"/>
                </a:moveTo>
                <a:lnTo>
                  <a:pt x="1470601" y="0"/>
                </a:lnTo>
                <a:lnTo>
                  <a:pt x="1470601" y="2191952"/>
                </a:lnTo>
                <a:lnTo>
                  <a:pt x="0" y="21919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976321">
            <a:off x="15373490" y="1551620"/>
            <a:ext cx="2436144" cy="2241253"/>
          </a:xfrm>
          <a:custGeom>
            <a:avLst/>
            <a:gdLst/>
            <a:ahLst/>
            <a:cxnLst/>
            <a:rect r="r" b="b" t="t" l="l"/>
            <a:pathLst>
              <a:path h="2241253" w="2436144">
                <a:moveTo>
                  <a:pt x="0" y="0"/>
                </a:moveTo>
                <a:lnTo>
                  <a:pt x="2436145" y="0"/>
                </a:lnTo>
                <a:lnTo>
                  <a:pt x="2436145" y="2241253"/>
                </a:lnTo>
                <a:lnTo>
                  <a:pt x="0" y="22412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25819" y="3164495"/>
            <a:ext cx="1187562" cy="2676882"/>
          </a:xfrm>
          <a:custGeom>
            <a:avLst/>
            <a:gdLst/>
            <a:ahLst/>
            <a:cxnLst/>
            <a:rect r="r" b="b" t="t" l="l"/>
            <a:pathLst>
              <a:path h="2676882" w="1187562">
                <a:moveTo>
                  <a:pt x="0" y="0"/>
                </a:moveTo>
                <a:lnTo>
                  <a:pt x="1187562" y="0"/>
                </a:lnTo>
                <a:lnTo>
                  <a:pt x="1187562" y="2676882"/>
                </a:lnTo>
                <a:lnTo>
                  <a:pt x="0" y="26768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6337500">
            <a:off x="1078081" y="5186238"/>
            <a:ext cx="1470601" cy="2191952"/>
          </a:xfrm>
          <a:custGeom>
            <a:avLst/>
            <a:gdLst/>
            <a:ahLst/>
            <a:cxnLst/>
            <a:rect r="r" b="b" t="t" l="l"/>
            <a:pathLst>
              <a:path h="2191952" w="1470601">
                <a:moveTo>
                  <a:pt x="0" y="0"/>
                </a:moveTo>
                <a:lnTo>
                  <a:pt x="1470601" y="0"/>
                </a:lnTo>
                <a:lnTo>
                  <a:pt x="1470601" y="2191952"/>
                </a:lnTo>
                <a:lnTo>
                  <a:pt x="0" y="21919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830464" y="2428564"/>
            <a:ext cx="11277823" cy="7325886"/>
          </a:xfrm>
          <a:custGeom>
            <a:avLst/>
            <a:gdLst/>
            <a:ahLst/>
            <a:cxnLst/>
            <a:rect r="r" b="b" t="t" l="l"/>
            <a:pathLst>
              <a:path h="7325886" w="11277823">
                <a:moveTo>
                  <a:pt x="0" y="0"/>
                </a:moveTo>
                <a:lnTo>
                  <a:pt x="11277822" y="0"/>
                </a:lnTo>
                <a:lnTo>
                  <a:pt x="11277822" y="7325886"/>
                </a:lnTo>
                <a:lnTo>
                  <a:pt x="0" y="7325886"/>
                </a:lnTo>
                <a:lnTo>
                  <a:pt x="0" y="0"/>
                </a:lnTo>
                <a:close/>
              </a:path>
            </a:pathLst>
          </a:custGeom>
          <a:blipFill>
            <a:blip r:embed="rId14"/>
            <a:stretch>
              <a:fillRect l="0" t="0" r="0" b="0"/>
            </a:stretch>
          </a:blipFill>
        </p:spPr>
      </p:sp>
      <p:sp>
        <p:nvSpPr>
          <p:cNvPr name="TextBox 10" id="10"/>
          <p:cNvSpPr txBox="true"/>
          <p:nvPr/>
        </p:nvSpPr>
        <p:spPr>
          <a:xfrm rot="0">
            <a:off x="141133" y="211203"/>
            <a:ext cx="14763250" cy="2941955"/>
          </a:xfrm>
          <a:prstGeom prst="rect">
            <a:avLst/>
          </a:prstGeom>
        </p:spPr>
        <p:txBody>
          <a:bodyPr anchor="t" rtlCol="false" tIns="0" lIns="0" bIns="0" rIns="0">
            <a:spAutoFit/>
          </a:bodyPr>
          <a:lstStyle/>
          <a:p>
            <a:pPr algn="ctr">
              <a:lnSpc>
                <a:spcPts val="7750"/>
              </a:lnSpc>
            </a:pPr>
            <a:r>
              <a:rPr lang="en-US" sz="6200">
                <a:solidFill>
                  <a:srgbClr val="2D799C"/>
                </a:solidFill>
                <a:latin typeface="Nunito Bold Bold"/>
              </a:rPr>
              <a:t>AVAILABILITY OF HEALTHCARE PROVIDERS AND PATIENT VISITS?</a:t>
            </a:r>
          </a:p>
          <a:p>
            <a:pPr algn="ctr">
              <a:lnSpc>
                <a:spcPts val="775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339417">
            <a:off x="-4376440" y="4903567"/>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84412">
            <a:off x="10517651" y="-8747965"/>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7772" y="3601871"/>
            <a:ext cx="7444952" cy="5277912"/>
          </a:xfrm>
          <a:custGeom>
            <a:avLst/>
            <a:gdLst/>
            <a:ahLst/>
            <a:cxnLst/>
            <a:rect r="r" b="b" t="t" l="l"/>
            <a:pathLst>
              <a:path h="5277912" w="7444952">
                <a:moveTo>
                  <a:pt x="0" y="0"/>
                </a:moveTo>
                <a:lnTo>
                  <a:pt x="7444952" y="0"/>
                </a:lnTo>
                <a:lnTo>
                  <a:pt x="7444952" y="5277912"/>
                </a:lnTo>
                <a:lnTo>
                  <a:pt x="0" y="5277912"/>
                </a:lnTo>
                <a:lnTo>
                  <a:pt x="0" y="0"/>
                </a:lnTo>
                <a:close/>
              </a:path>
            </a:pathLst>
          </a:custGeom>
          <a:blipFill>
            <a:blip r:embed="rId6"/>
            <a:stretch>
              <a:fillRect l="0" t="0" r="0" b="0"/>
            </a:stretch>
          </a:blipFill>
        </p:spPr>
      </p:sp>
      <p:sp>
        <p:nvSpPr>
          <p:cNvPr name="Freeform 5" id="5"/>
          <p:cNvSpPr/>
          <p:nvPr/>
        </p:nvSpPr>
        <p:spPr>
          <a:xfrm flipH="false" flipV="false" rot="0">
            <a:off x="9099434" y="3601871"/>
            <a:ext cx="7904669" cy="5277912"/>
          </a:xfrm>
          <a:custGeom>
            <a:avLst/>
            <a:gdLst/>
            <a:ahLst/>
            <a:cxnLst/>
            <a:rect r="r" b="b" t="t" l="l"/>
            <a:pathLst>
              <a:path h="5277912" w="7904669">
                <a:moveTo>
                  <a:pt x="0" y="0"/>
                </a:moveTo>
                <a:lnTo>
                  <a:pt x="7904669" y="0"/>
                </a:lnTo>
                <a:lnTo>
                  <a:pt x="7904669" y="5277912"/>
                </a:lnTo>
                <a:lnTo>
                  <a:pt x="0" y="5277912"/>
                </a:lnTo>
                <a:lnTo>
                  <a:pt x="0" y="0"/>
                </a:lnTo>
                <a:close/>
              </a:path>
            </a:pathLst>
          </a:custGeom>
          <a:blipFill>
            <a:blip r:embed="rId7"/>
            <a:stretch>
              <a:fillRect l="0" t="0" r="0" b="0"/>
            </a:stretch>
          </a:blipFill>
        </p:spPr>
      </p:sp>
      <p:sp>
        <p:nvSpPr>
          <p:cNvPr name="TextBox 6" id="6"/>
          <p:cNvSpPr txBox="true"/>
          <p:nvPr/>
        </p:nvSpPr>
        <p:spPr>
          <a:xfrm rot="0">
            <a:off x="1579807" y="1789803"/>
            <a:ext cx="14577627" cy="2143125"/>
          </a:xfrm>
          <a:prstGeom prst="rect">
            <a:avLst/>
          </a:prstGeom>
        </p:spPr>
        <p:txBody>
          <a:bodyPr anchor="t" rtlCol="false" tIns="0" lIns="0" bIns="0" rIns="0">
            <a:spAutoFit/>
          </a:bodyPr>
          <a:lstStyle/>
          <a:p>
            <a:pPr algn="ctr">
              <a:lnSpc>
                <a:spcPts val="5625"/>
              </a:lnSpc>
            </a:pPr>
            <a:r>
              <a:rPr lang="en-US" sz="4500">
                <a:solidFill>
                  <a:srgbClr val="2D799C"/>
                </a:solidFill>
                <a:latin typeface="Nunito Bold"/>
              </a:rPr>
              <a:t>Distribution of medical providers among the different states and comparing it with US census</a:t>
            </a:r>
          </a:p>
          <a:p>
            <a:pPr algn="ctr">
              <a:lnSpc>
                <a:spcPts val="562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339417">
            <a:off x="-4376440" y="4903567"/>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84412">
            <a:off x="10517651" y="-8747965"/>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69563" y="3396006"/>
            <a:ext cx="15639731" cy="3494987"/>
          </a:xfrm>
          <a:custGeom>
            <a:avLst/>
            <a:gdLst/>
            <a:ahLst/>
            <a:cxnLst/>
            <a:rect r="r" b="b" t="t" l="l"/>
            <a:pathLst>
              <a:path h="3494987" w="15639731">
                <a:moveTo>
                  <a:pt x="0" y="0"/>
                </a:moveTo>
                <a:lnTo>
                  <a:pt x="15639731" y="0"/>
                </a:lnTo>
                <a:lnTo>
                  <a:pt x="15639731" y="3494988"/>
                </a:lnTo>
                <a:lnTo>
                  <a:pt x="0" y="3494988"/>
                </a:lnTo>
                <a:lnTo>
                  <a:pt x="0" y="0"/>
                </a:lnTo>
                <a:close/>
              </a:path>
            </a:pathLst>
          </a:custGeom>
          <a:blipFill>
            <a:blip r:embed="rId6"/>
            <a:stretch>
              <a:fillRect l="0" t="0" r="0" b="0"/>
            </a:stretch>
          </a:blipFill>
        </p:spPr>
      </p:sp>
      <p:sp>
        <p:nvSpPr>
          <p:cNvPr name="TextBox 5" id="5"/>
          <p:cNvSpPr txBox="true"/>
          <p:nvPr/>
        </p:nvSpPr>
        <p:spPr>
          <a:xfrm rot="0">
            <a:off x="1855187" y="2050895"/>
            <a:ext cx="14577627" cy="2143125"/>
          </a:xfrm>
          <a:prstGeom prst="rect">
            <a:avLst/>
          </a:prstGeom>
        </p:spPr>
        <p:txBody>
          <a:bodyPr anchor="t" rtlCol="false" tIns="0" lIns="0" bIns="0" rIns="0">
            <a:spAutoFit/>
          </a:bodyPr>
          <a:lstStyle/>
          <a:p>
            <a:pPr algn="ctr">
              <a:lnSpc>
                <a:spcPts val="5625"/>
              </a:lnSpc>
            </a:pPr>
            <a:r>
              <a:rPr lang="en-US" sz="4500">
                <a:solidFill>
                  <a:srgbClr val="2D799C"/>
                </a:solidFill>
                <a:latin typeface="Nunito Bold"/>
              </a:rPr>
              <a:t> Number of medical specialties available in each state</a:t>
            </a:r>
          </a:p>
          <a:p>
            <a:pPr algn="ctr">
              <a:lnSpc>
                <a:spcPts val="5625"/>
              </a:lnSpc>
            </a:pPr>
          </a:p>
          <a:p>
            <a:pPr algn="ctr">
              <a:lnSpc>
                <a:spcPts val="5625"/>
              </a:lnSpc>
            </a:pPr>
          </a:p>
        </p:txBody>
      </p:sp>
      <p:sp>
        <p:nvSpPr>
          <p:cNvPr name="TextBox 6" id="6"/>
          <p:cNvSpPr txBox="true"/>
          <p:nvPr/>
        </p:nvSpPr>
        <p:spPr>
          <a:xfrm rot="0">
            <a:off x="9609243" y="6562800"/>
            <a:ext cx="9058275" cy="2857500"/>
          </a:xfrm>
          <a:prstGeom prst="rect">
            <a:avLst/>
          </a:prstGeom>
        </p:spPr>
        <p:txBody>
          <a:bodyPr anchor="t" rtlCol="false" tIns="0" lIns="0" bIns="0" rIns="0">
            <a:spAutoFit/>
          </a:bodyPr>
          <a:lstStyle/>
          <a:p>
            <a:pPr algn="ctr">
              <a:lnSpc>
                <a:spcPts val="5625"/>
              </a:lnSpc>
            </a:pPr>
            <a:r>
              <a:rPr lang="en-US" sz="4500">
                <a:solidFill>
                  <a:srgbClr val="2D799C"/>
                </a:solidFill>
                <a:latin typeface="Nunito Bold"/>
              </a:rPr>
              <a:t> </a:t>
            </a:r>
          </a:p>
          <a:p>
            <a:pPr algn="ctr" marL="971552" indent="-485776" lvl="1">
              <a:lnSpc>
                <a:spcPts val="5625"/>
              </a:lnSpc>
              <a:buFont typeface="Arial"/>
              <a:buChar char="•"/>
            </a:pPr>
            <a:r>
              <a:rPr lang="en-US" sz="4500">
                <a:solidFill>
                  <a:srgbClr val="2D799C"/>
                </a:solidFill>
                <a:latin typeface="Nunito Bold"/>
              </a:rPr>
              <a:t>Allied health support services </a:t>
            </a:r>
          </a:p>
          <a:p>
            <a:pPr marL="971552" indent="-485776" lvl="1">
              <a:lnSpc>
                <a:spcPts val="5625"/>
              </a:lnSpc>
              <a:buFont typeface="Arial"/>
              <a:buChar char="•"/>
            </a:pPr>
            <a:r>
              <a:rPr lang="en-US" sz="4500">
                <a:solidFill>
                  <a:srgbClr val="2D799C"/>
                </a:solidFill>
                <a:latin typeface="Nunito Bold"/>
              </a:rPr>
              <a:t>S</a:t>
            </a:r>
            <a:r>
              <a:rPr lang="en-US" sz="4500">
                <a:solidFill>
                  <a:srgbClr val="2D799C"/>
                </a:solidFill>
                <a:latin typeface="Nunito Bold"/>
              </a:rPr>
              <a:t>urgical specialities</a:t>
            </a:r>
          </a:p>
          <a:p>
            <a:pPr marL="971552" indent="-485776" lvl="1">
              <a:lnSpc>
                <a:spcPts val="5625"/>
              </a:lnSpc>
              <a:buFont typeface="Arial"/>
              <a:buChar char="•"/>
            </a:pPr>
            <a:r>
              <a:rPr lang="en-US" sz="4500">
                <a:solidFill>
                  <a:srgbClr val="2D799C"/>
                </a:solidFill>
                <a:latin typeface="Nunito Bold"/>
              </a:rPr>
              <a:t>Medical Specialities  </a:t>
            </a:r>
            <a:r>
              <a:rPr lang="en-US" sz="4500">
                <a:solidFill>
                  <a:srgbClr val="2D799C"/>
                </a:solidFill>
                <a:latin typeface="Nunito Bold"/>
              </a:rPr>
              <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Freeform 2" id="2"/>
          <p:cNvSpPr/>
          <p:nvPr/>
        </p:nvSpPr>
        <p:spPr>
          <a:xfrm flipH="false" flipV="false" rot="6097147">
            <a:off x="-4977984" y="-3197881"/>
            <a:ext cx="17288011" cy="14647660"/>
          </a:xfrm>
          <a:custGeom>
            <a:avLst/>
            <a:gdLst/>
            <a:ahLst/>
            <a:cxnLst/>
            <a:rect r="r" b="b" t="t" l="l"/>
            <a:pathLst>
              <a:path h="14647660" w="17288011">
                <a:moveTo>
                  <a:pt x="0" y="0"/>
                </a:moveTo>
                <a:lnTo>
                  <a:pt x="17288011" y="0"/>
                </a:lnTo>
                <a:lnTo>
                  <a:pt x="17288011" y="14647660"/>
                </a:lnTo>
                <a:lnTo>
                  <a:pt x="0" y="14647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401097" y="3648850"/>
            <a:ext cx="9507256" cy="1494650"/>
          </a:xfrm>
          <a:prstGeom prst="rect">
            <a:avLst/>
          </a:prstGeom>
        </p:spPr>
        <p:txBody>
          <a:bodyPr anchor="t" rtlCol="false" tIns="0" lIns="0" bIns="0" rIns="0">
            <a:spAutoFit/>
          </a:bodyPr>
          <a:lstStyle/>
          <a:p>
            <a:pPr algn="ctr">
              <a:lnSpc>
                <a:spcPts val="5924"/>
              </a:lnSpc>
            </a:pPr>
            <a:r>
              <a:rPr lang="en-US" sz="4739">
                <a:solidFill>
                  <a:srgbClr val="FFC9B3"/>
                </a:solidFill>
                <a:latin typeface="Nunito Bold Bold"/>
              </a:rPr>
              <a:t>FINANCIAL ASPECTS OF HEALTHCARE  </a:t>
            </a:r>
          </a:p>
        </p:txBody>
      </p:sp>
      <p:sp>
        <p:nvSpPr>
          <p:cNvPr name="Freeform 4" id="4"/>
          <p:cNvSpPr/>
          <p:nvPr/>
        </p:nvSpPr>
        <p:spPr>
          <a:xfrm flipH="false" flipV="false" rot="0">
            <a:off x="12294482" y="5868857"/>
            <a:ext cx="2082878" cy="984633"/>
          </a:xfrm>
          <a:custGeom>
            <a:avLst/>
            <a:gdLst/>
            <a:ahLst/>
            <a:cxnLst/>
            <a:rect r="r" b="b" t="t" l="l"/>
            <a:pathLst>
              <a:path h="984633" w="2082878">
                <a:moveTo>
                  <a:pt x="0" y="0"/>
                </a:moveTo>
                <a:lnTo>
                  <a:pt x="2082878" y="0"/>
                </a:lnTo>
                <a:lnTo>
                  <a:pt x="2082878" y="984633"/>
                </a:lnTo>
                <a:lnTo>
                  <a:pt x="0" y="984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342428">
            <a:off x="-3763605" y="-4074770"/>
            <a:ext cx="7527211" cy="8149539"/>
          </a:xfrm>
          <a:custGeom>
            <a:avLst/>
            <a:gdLst/>
            <a:ahLst/>
            <a:cxnLst/>
            <a:rect r="r" b="b" t="t" l="l"/>
            <a:pathLst>
              <a:path h="8149539" w="7527211">
                <a:moveTo>
                  <a:pt x="0" y="0"/>
                </a:moveTo>
                <a:lnTo>
                  <a:pt x="7527210" y="0"/>
                </a:lnTo>
                <a:lnTo>
                  <a:pt x="7527210" y="8149540"/>
                </a:lnTo>
                <a:lnTo>
                  <a:pt x="0" y="8149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1650891"/>
            <a:ext cx="6150027" cy="8996050"/>
          </a:xfrm>
          <a:custGeom>
            <a:avLst/>
            <a:gdLst/>
            <a:ahLst/>
            <a:cxnLst/>
            <a:rect r="r" b="b" t="t" l="l"/>
            <a:pathLst>
              <a:path h="8996050" w="6150027">
                <a:moveTo>
                  <a:pt x="0" y="0"/>
                </a:moveTo>
                <a:lnTo>
                  <a:pt x="6150027" y="0"/>
                </a:lnTo>
                <a:lnTo>
                  <a:pt x="6150027" y="8996050"/>
                </a:lnTo>
                <a:lnTo>
                  <a:pt x="0" y="89960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012735">
            <a:off x="8331452" y="-10675299"/>
            <a:ext cx="13483298" cy="14598059"/>
          </a:xfrm>
          <a:custGeom>
            <a:avLst/>
            <a:gdLst/>
            <a:ahLst/>
            <a:cxnLst/>
            <a:rect r="r" b="b" t="t" l="l"/>
            <a:pathLst>
              <a:path h="14598059" w="13483298">
                <a:moveTo>
                  <a:pt x="0" y="0"/>
                </a:moveTo>
                <a:lnTo>
                  <a:pt x="13483299" y="0"/>
                </a:lnTo>
                <a:lnTo>
                  <a:pt x="13483299"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100000">
            <a:off x="-3762117" y="5970932"/>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40447" y="0"/>
            <a:ext cx="3217312" cy="4114800"/>
          </a:xfrm>
          <a:custGeom>
            <a:avLst/>
            <a:gdLst/>
            <a:ahLst/>
            <a:cxnLst/>
            <a:rect r="r" b="b" t="t" l="l"/>
            <a:pathLst>
              <a:path h="4114800" w="3217312">
                <a:moveTo>
                  <a:pt x="0" y="0"/>
                </a:moveTo>
                <a:lnTo>
                  <a:pt x="3217312" y="0"/>
                </a:lnTo>
                <a:lnTo>
                  <a:pt x="32173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9125" y="1841747"/>
            <a:ext cx="9968910" cy="5763917"/>
          </a:xfrm>
          <a:custGeom>
            <a:avLst/>
            <a:gdLst/>
            <a:ahLst/>
            <a:cxnLst/>
            <a:rect r="r" b="b" t="t" l="l"/>
            <a:pathLst>
              <a:path h="5763917" w="9968910">
                <a:moveTo>
                  <a:pt x="0" y="0"/>
                </a:moveTo>
                <a:lnTo>
                  <a:pt x="9968910" y="0"/>
                </a:lnTo>
                <a:lnTo>
                  <a:pt x="9968910" y="5763917"/>
                </a:lnTo>
                <a:lnTo>
                  <a:pt x="0" y="5763917"/>
                </a:lnTo>
                <a:lnTo>
                  <a:pt x="0" y="0"/>
                </a:lnTo>
                <a:close/>
              </a:path>
            </a:pathLst>
          </a:custGeom>
          <a:blipFill>
            <a:blip r:embed="rId8"/>
            <a:stretch>
              <a:fillRect l="0" t="0" r="0" b="0"/>
            </a:stretch>
          </a:blipFill>
        </p:spPr>
      </p:sp>
      <p:sp>
        <p:nvSpPr>
          <p:cNvPr name="TextBox 6" id="6"/>
          <p:cNvSpPr txBox="true"/>
          <p:nvPr/>
        </p:nvSpPr>
        <p:spPr>
          <a:xfrm rot="0">
            <a:off x="233653" y="300038"/>
            <a:ext cx="12106794" cy="1428750"/>
          </a:xfrm>
          <a:prstGeom prst="rect">
            <a:avLst/>
          </a:prstGeom>
        </p:spPr>
        <p:txBody>
          <a:bodyPr anchor="t" rtlCol="false" tIns="0" lIns="0" bIns="0" rIns="0">
            <a:spAutoFit/>
          </a:bodyPr>
          <a:lstStyle/>
          <a:p>
            <a:pPr algn="ctr">
              <a:lnSpc>
                <a:spcPts val="5625"/>
              </a:lnSpc>
            </a:pPr>
            <a:r>
              <a:rPr lang="en-US" sz="4500">
                <a:solidFill>
                  <a:srgbClr val="2D799C"/>
                </a:solidFill>
                <a:latin typeface="Nunito Bold"/>
              </a:rPr>
              <a:t>Understanding financial costs paid by the patient and insurance</a:t>
            </a:r>
          </a:p>
        </p:txBody>
      </p:sp>
      <p:sp>
        <p:nvSpPr>
          <p:cNvPr name="TextBox 7" id="7"/>
          <p:cNvSpPr txBox="true"/>
          <p:nvPr/>
        </p:nvSpPr>
        <p:spPr>
          <a:xfrm rot="0">
            <a:off x="499125" y="7719964"/>
            <a:ext cx="9968910" cy="2389505"/>
          </a:xfrm>
          <a:prstGeom prst="rect">
            <a:avLst/>
          </a:prstGeom>
        </p:spPr>
        <p:txBody>
          <a:bodyPr anchor="t" rtlCol="false" tIns="0" lIns="0" bIns="0" rIns="0">
            <a:spAutoFit/>
          </a:bodyPr>
          <a:lstStyle/>
          <a:p>
            <a:pPr>
              <a:lnSpc>
                <a:spcPts val="2125"/>
              </a:lnSpc>
            </a:pPr>
            <a:r>
              <a:rPr lang="en-US" sz="1700">
                <a:solidFill>
                  <a:srgbClr val="000000"/>
                </a:solidFill>
                <a:latin typeface="Nunito Bold"/>
              </a:rPr>
              <a:t>Total Medical Bill: $1000</a:t>
            </a:r>
          </a:p>
          <a:p>
            <a:pPr>
              <a:lnSpc>
                <a:spcPts val="2125"/>
              </a:lnSpc>
            </a:pPr>
            <a:r>
              <a:rPr lang="en-US" sz="1700">
                <a:solidFill>
                  <a:srgbClr val="000000"/>
                </a:solidFill>
                <a:latin typeface="Nunito Bold"/>
              </a:rPr>
              <a:t>Deductible: $1000*12.4% = $124</a:t>
            </a:r>
          </a:p>
          <a:p>
            <a:pPr>
              <a:lnSpc>
                <a:spcPts val="2125"/>
              </a:lnSpc>
            </a:pPr>
            <a:r>
              <a:rPr lang="en-US" sz="1700">
                <a:solidFill>
                  <a:srgbClr val="000000"/>
                </a:solidFill>
                <a:latin typeface="Nunito Bold"/>
              </a:rPr>
              <a:t>After the deductible, the remaining amount is $876</a:t>
            </a:r>
          </a:p>
          <a:p>
            <a:pPr>
              <a:lnSpc>
                <a:spcPts val="2125"/>
              </a:lnSpc>
            </a:pPr>
            <a:r>
              <a:rPr lang="en-US" sz="1700">
                <a:solidFill>
                  <a:srgbClr val="000000"/>
                </a:solidFill>
                <a:latin typeface="Nunito Bold"/>
              </a:rPr>
              <a:t>Patient Payment Using Industry Standard Coinsurance Rate(20%):</a:t>
            </a:r>
          </a:p>
          <a:p>
            <a:pPr>
              <a:lnSpc>
                <a:spcPts val="2125"/>
              </a:lnSpc>
            </a:pPr>
            <a:r>
              <a:rPr lang="en-US" sz="1700">
                <a:solidFill>
                  <a:srgbClr val="000000"/>
                </a:solidFill>
                <a:latin typeface="Nunito Bold"/>
              </a:rPr>
              <a:t>$876*20% = $175.2</a:t>
            </a:r>
          </a:p>
          <a:p>
            <a:pPr>
              <a:lnSpc>
                <a:spcPts val="2125"/>
              </a:lnSpc>
            </a:pPr>
            <a:r>
              <a:rPr lang="en-US" sz="1700">
                <a:solidFill>
                  <a:srgbClr val="000000"/>
                </a:solidFill>
                <a:latin typeface="Nunito Bold"/>
              </a:rPr>
              <a:t>Total Paid By Patient:</a:t>
            </a:r>
          </a:p>
          <a:p>
            <a:pPr>
              <a:lnSpc>
                <a:spcPts val="2125"/>
              </a:lnSpc>
            </a:pPr>
            <a:r>
              <a:rPr lang="en-US" sz="1700">
                <a:solidFill>
                  <a:srgbClr val="000000"/>
                </a:solidFill>
                <a:latin typeface="Nunito Bold"/>
              </a:rPr>
              <a:t>$124 + $175.20 = $299.20</a:t>
            </a:r>
          </a:p>
          <a:p>
            <a:pPr>
              <a:lnSpc>
                <a:spcPts val="2125"/>
              </a:lnSpc>
            </a:pPr>
            <a:r>
              <a:rPr lang="en-US" sz="1700">
                <a:solidFill>
                  <a:srgbClr val="000000"/>
                </a:solidFill>
                <a:latin typeface="Nunito Bold"/>
              </a:rPr>
              <a:t>Insurance Pays:</a:t>
            </a:r>
          </a:p>
          <a:p>
            <a:pPr>
              <a:lnSpc>
                <a:spcPts val="2125"/>
              </a:lnSpc>
              <a:spcBef>
                <a:spcPct val="0"/>
              </a:spcBef>
            </a:pPr>
            <a:r>
              <a:rPr lang="en-US" sz="1700">
                <a:solidFill>
                  <a:srgbClr val="000000"/>
                </a:solidFill>
                <a:latin typeface="Nunito Bold"/>
              </a:rPr>
              <a:t>$876-$175.20 = $700.80</a:t>
            </a:r>
          </a:p>
        </p:txBody>
      </p:sp>
      <p:sp>
        <p:nvSpPr>
          <p:cNvPr name="TextBox 8" id="8"/>
          <p:cNvSpPr txBox="true"/>
          <p:nvPr/>
        </p:nvSpPr>
        <p:spPr>
          <a:xfrm rot="0">
            <a:off x="8045650" y="9918262"/>
            <a:ext cx="10242350" cy="279680"/>
          </a:xfrm>
          <a:prstGeom prst="rect">
            <a:avLst/>
          </a:prstGeom>
        </p:spPr>
        <p:txBody>
          <a:bodyPr anchor="t" rtlCol="false" tIns="0" lIns="0" bIns="0" rIns="0">
            <a:spAutoFit/>
          </a:bodyPr>
          <a:lstStyle/>
          <a:p>
            <a:pPr algn="ctr">
              <a:lnSpc>
                <a:spcPts val="1194"/>
              </a:lnSpc>
              <a:spcBef>
                <a:spcPct val="0"/>
              </a:spcBef>
            </a:pPr>
            <a:r>
              <a:rPr lang="en-US" sz="955">
                <a:solidFill>
                  <a:srgbClr val="7F7F7F"/>
                </a:solidFill>
                <a:latin typeface="Nunito Bold"/>
              </a:rPr>
              <a:t>“Out-of-pocket maximum/limit.” Healthcare.gov. Retrieved from https://www.healthcare.gov/glossary/out-of-pocket-maximum-limit/ Accessed April 12, 2022. | “2021 Employer Health Benefits Survey.” November 2021. KFF. Retrieved from https://www.kff.org/report-section/ehbs-2021-summary-of-findings/</a:t>
            </a:r>
          </a:p>
        </p:txBody>
      </p:sp>
      <p:pic>
        <p:nvPicPr>
          <p:cNvPr name="Picture 9" id="9"/>
          <p:cNvPicPr>
            <a:picLocks noChangeAspect="true"/>
          </p:cNvPicPr>
          <p:nvPr/>
        </p:nvPicPr>
        <p:blipFill>
          <a:blip r:embed="rId9"/>
          <a:stretch>
            <a:fillRect/>
          </a:stretch>
        </p:blipFill>
        <p:spPr>
          <a:xfrm rot="0">
            <a:off x="11648555" y="4364274"/>
            <a:ext cx="5219577" cy="5954988"/>
          </a:xfrm>
          <a:prstGeom prst="rect">
            <a:avLst/>
          </a:prstGeom>
        </p:spPr>
      </p:pic>
      <p:sp>
        <p:nvSpPr>
          <p:cNvPr name="TextBox 10" id="10"/>
          <p:cNvSpPr txBox="true"/>
          <p:nvPr/>
        </p:nvSpPr>
        <p:spPr>
          <a:xfrm rot="0">
            <a:off x="11878339" y="4228753"/>
            <a:ext cx="4760009" cy="498767"/>
          </a:xfrm>
          <a:prstGeom prst="rect">
            <a:avLst/>
          </a:prstGeom>
        </p:spPr>
        <p:txBody>
          <a:bodyPr anchor="t" rtlCol="false" tIns="0" lIns="0" bIns="0" rIns="0">
            <a:spAutoFit/>
          </a:bodyPr>
          <a:lstStyle/>
          <a:p>
            <a:pPr algn="ctr">
              <a:lnSpc>
                <a:spcPts val="3934"/>
              </a:lnSpc>
              <a:spcBef>
                <a:spcPct val="0"/>
              </a:spcBef>
            </a:pPr>
            <a:r>
              <a:rPr lang="en-US" sz="3147">
                <a:solidFill>
                  <a:srgbClr val="2D8BBA"/>
                </a:solidFill>
                <a:latin typeface="Nunito Bold"/>
              </a:rPr>
              <a:t>Patient Share Breakdown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339417">
            <a:off x="-4376440" y="4903567"/>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84412">
            <a:off x="10517651" y="-8747965"/>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79845" y="2212814"/>
            <a:ext cx="11328309" cy="6804504"/>
          </a:xfrm>
          <a:custGeom>
            <a:avLst/>
            <a:gdLst/>
            <a:ahLst/>
            <a:cxnLst/>
            <a:rect r="r" b="b" t="t" l="l"/>
            <a:pathLst>
              <a:path h="6804504" w="11328309">
                <a:moveTo>
                  <a:pt x="0" y="0"/>
                </a:moveTo>
                <a:lnTo>
                  <a:pt x="11328310" y="0"/>
                </a:lnTo>
                <a:lnTo>
                  <a:pt x="11328310" y="6804504"/>
                </a:lnTo>
                <a:lnTo>
                  <a:pt x="0" y="6804504"/>
                </a:lnTo>
                <a:lnTo>
                  <a:pt x="0" y="0"/>
                </a:lnTo>
                <a:close/>
              </a:path>
            </a:pathLst>
          </a:custGeom>
          <a:blipFill>
            <a:blip r:embed="rId6"/>
            <a:stretch>
              <a:fillRect l="0" t="0" r="0" b="0"/>
            </a:stretch>
          </a:blipFill>
        </p:spPr>
      </p:sp>
      <p:sp>
        <p:nvSpPr>
          <p:cNvPr name="Freeform 5" id="5"/>
          <p:cNvSpPr/>
          <p:nvPr/>
        </p:nvSpPr>
        <p:spPr>
          <a:xfrm flipH="false" flipV="false" rot="0">
            <a:off x="14067172" y="4787157"/>
            <a:ext cx="4731283" cy="8942287"/>
          </a:xfrm>
          <a:custGeom>
            <a:avLst/>
            <a:gdLst/>
            <a:ahLst/>
            <a:cxnLst/>
            <a:rect r="r" b="b" t="t" l="l"/>
            <a:pathLst>
              <a:path h="8942287" w="4731283">
                <a:moveTo>
                  <a:pt x="0" y="0"/>
                </a:moveTo>
                <a:lnTo>
                  <a:pt x="4731283" y="0"/>
                </a:lnTo>
                <a:lnTo>
                  <a:pt x="4731283" y="8942286"/>
                </a:lnTo>
                <a:lnTo>
                  <a:pt x="0" y="89422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5182" y="5143500"/>
            <a:ext cx="4974400" cy="5560813"/>
          </a:xfrm>
          <a:custGeom>
            <a:avLst/>
            <a:gdLst/>
            <a:ahLst/>
            <a:cxnLst/>
            <a:rect r="r" b="b" t="t" l="l"/>
            <a:pathLst>
              <a:path h="5560813" w="4974400">
                <a:moveTo>
                  <a:pt x="0" y="0"/>
                </a:moveTo>
                <a:lnTo>
                  <a:pt x="4974400" y="0"/>
                </a:lnTo>
                <a:lnTo>
                  <a:pt x="4974400" y="5560813"/>
                </a:lnTo>
                <a:lnTo>
                  <a:pt x="0" y="55608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597018" y="656786"/>
            <a:ext cx="14577627" cy="1428750"/>
          </a:xfrm>
          <a:prstGeom prst="rect">
            <a:avLst/>
          </a:prstGeom>
        </p:spPr>
        <p:txBody>
          <a:bodyPr anchor="t" rtlCol="false" tIns="0" lIns="0" bIns="0" rIns="0">
            <a:spAutoFit/>
          </a:bodyPr>
          <a:lstStyle/>
          <a:p>
            <a:pPr algn="ctr">
              <a:lnSpc>
                <a:spcPts val="5625"/>
              </a:lnSpc>
            </a:pPr>
            <a:r>
              <a:rPr lang="en-US" sz="4500">
                <a:solidFill>
                  <a:srgbClr val="2D799C"/>
                </a:solidFill>
                <a:latin typeface="Nunito Bold"/>
              </a:rPr>
              <a:t>Total Cost Discrepancies Between Recorded and Calculated Values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Freeform 2" id="2"/>
          <p:cNvSpPr/>
          <p:nvPr/>
        </p:nvSpPr>
        <p:spPr>
          <a:xfrm flipH="false" flipV="false" rot="6097147">
            <a:off x="-4977984" y="-3197881"/>
            <a:ext cx="17288011" cy="14647660"/>
          </a:xfrm>
          <a:custGeom>
            <a:avLst/>
            <a:gdLst/>
            <a:ahLst/>
            <a:cxnLst/>
            <a:rect r="r" b="b" t="t" l="l"/>
            <a:pathLst>
              <a:path h="14647660" w="17288011">
                <a:moveTo>
                  <a:pt x="0" y="0"/>
                </a:moveTo>
                <a:lnTo>
                  <a:pt x="17288011" y="0"/>
                </a:lnTo>
                <a:lnTo>
                  <a:pt x="17288011" y="14647660"/>
                </a:lnTo>
                <a:lnTo>
                  <a:pt x="0" y="14647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065058" y="3768697"/>
            <a:ext cx="9507256" cy="1494650"/>
          </a:xfrm>
          <a:prstGeom prst="rect">
            <a:avLst/>
          </a:prstGeom>
        </p:spPr>
        <p:txBody>
          <a:bodyPr anchor="t" rtlCol="false" tIns="0" lIns="0" bIns="0" rIns="0">
            <a:spAutoFit/>
          </a:bodyPr>
          <a:lstStyle/>
          <a:p>
            <a:pPr algn="ctr">
              <a:lnSpc>
                <a:spcPts val="5924"/>
              </a:lnSpc>
            </a:pPr>
            <a:r>
              <a:rPr lang="en-US" sz="4739">
                <a:solidFill>
                  <a:srgbClr val="FFC9B3"/>
                </a:solidFill>
                <a:latin typeface="Nunito Bold Bold"/>
              </a:rPr>
              <a:t>UNDERSTANDING MORTALITY AND HEALTH OUTCOMES</a:t>
            </a:r>
          </a:p>
        </p:txBody>
      </p:sp>
      <p:sp>
        <p:nvSpPr>
          <p:cNvPr name="Freeform 4" id="4"/>
          <p:cNvSpPr/>
          <p:nvPr/>
        </p:nvSpPr>
        <p:spPr>
          <a:xfrm flipH="false" flipV="false" rot="0">
            <a:off x="12294482" y="5868857"/>
            <a:ext cx="2082878" cy="984633"/>
          </a:xfrm>
          <a:custGeom>
            <a:avLst/>
            <a:gdLst/>
            <a:ahLst/>
            <a:cxnLst/>
            <a:rect r="r" b="b" t="t" l="l"/>
            <a:pathLst>
              <a:path h="984633" w="2082878">
                <a:moveTo>
                  <a:pt x="0" y="0"/>
                </a:moveTo>
                <a:lnTo>
                  <a:pt x="2082878" y="0"/>
                </a:lnTo>
                <a:lnTo>
                  <a:pt x="2082878" y="984633"/>
                </a:lnTo>
                <a:lnTo>
                  <a:pt x="0" y="984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342428">
            <a:off x="-3763605" y="-4074770"/>
            <a:ext cx="7527211" cy="8149539"/>
          </a:xfrm>
          <a:custGeom>
            <a:avLst/>
            <a:gdLst/>
            <a:ahLst/>
            <a:cxnLst/>
            <a:rect r="r" b="b" t="t" l="l"/>
            <a:pathLst>
              <a:path h="8149539" w="7527211">
                <a:moveTo>
                  <a:pt x="0" y="0"/>
                </a:moveTo>
                <a:lnTo>
                  <a:pt x="7527210" y="0"/>
                </a:lnTo>
                <a:lnTo>
                  <a:pt x="7527210" y="8149540"/>
                </a:lnTo>
                <a:lnTo>
                  <a:pt x="0" y="8149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5182" y="1966784"/>
            <a:ext cx="7816118" cy="8737530"/>
          </a:xfrm>
          <a:custGeom>
            <a:avLst/>
            <a:gdLst/>
            <a:ahLst/>
            <a:cxnLst/>
            <a:rect r="r" b="b" t="t" l="l"/>
            <a:pathLst>
              <a:path h="8737530" w="7816118">
                <a:moveTo>
                  <a:pt x="0" y="0"/>
                </a:moveTo>
                <a:lnTo>
                  <a:pt x="7816117" y="0"/>
                </a:lnTo>
                <a:lnTo>
                  <a:pt x="7816117" y="8737529"/>
                </a:lnTo>
                <a:lnTo>
                  <a:pt x="0" y="87375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339417">
            <a:off x="-4376440" y="4903567"/>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84412">
            <a:off x="10517651" y="-8747965"/>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344" y="6138134"/>
            <a:ext cx="4856176" cy="4114800"/>
          </a:xfrm>
          <a:custGeom>
            <a:avLst/>
            <a:gdLst/>
            <a:ahLst/>
            <a:cxnLst/>
            <a:rect r="r" b="b" t="t" l="l"/>
            <a:pathLst>
              <a:path h="4114800" w="4856176">
                <a:moveTo>
                  <a:pt x="0" y="0"/>
                </a:moveTo>
                <a:lnTo>
                  <a:pt x="4856176" y="0"/>
                </a:lnTo>
                <a:lnTo>
                  <a:pt x="485617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312859" y="360927"/>
            <a:ext cx="15662282" cy="1272967"/>
          </a:xfrm>
          <a:prstGeom prst="rect">
            <a:avLst/>
          </a:prstGeom>
        </p:spPr>
        <p:txBody>
          <a:bodyPr anchor="t" rtlCol="false" tIns="0" lIns="0" bIns="0" rIns="0">
            <a:spAutoFit/>
          </a:bodyPr>
          <a:lstStyle/>
          <a:p>
            <a:pPr algn="ctr">
              <a:lnSpc>
                <a:spcPts val="5075"/>
              </a:lnSpc>
            </a:pPr>
            <a:r>
              <a:rPr lang="en-US" sz="4060">
                <a:solidFill>
                  <a:srgbClr val="2D799C"/>
                </a:solidFill>
                <a:latin typeface="Nunito Bold"/>
              </a:rPr>
              <a:t>What is the recovery time and observation period for individuals who have utilized Medicare services in the United States</a:t>
            </a:r>
          </a:p>
        </p:txBody>
      </p:sp>
      <p:sp>
        <p:nvSpPr>
          <p:cNvPr name="Freeform 6" id="6"/>
          <p:cNvSpPr/>
          <p:nvPr/>
        </p:nvSpPr>
        <p:spPr>
          <a:xfrm flipH="false" flipV="false" rot="0">
            <a:off x="5486053" y="2666935"/>
            <a:ext cx="11489088" cy="6942397"/>
          </a:xfrm>
          <a:custGeom>
            <a:avLst/>
            <a:gdLst/>
            <a:ahLst/>
            <a:cxnLst/>
            <a:rect r="r" b="b" t="t" l="l"/>
            <a:pathLst>
              <a:path h="6942397" w="11489088">
                <a:moveTo>
                  <a:pt x="0" y="0"/>
                </a:moveTo>
                <a:lnTo>
                  <a:pt x="11489088" y="0"/>
                </a:lnTo>
                <a:lnTo>
                  <a:pt x="11489088" y="6942398"/>
                </a:lnTo>
                <a:lnTo>
                  <a:pt x="0" y="6942398"/>
                </a:lnTo>
                <a:lnTo>
                  <a:pt x="0" y="0"/>
                </a:lnTo>
                <a:close/>
              </a:path>
            </a:pathLst>
          </a:custGeom>
          <a:blipFill>
            <a:blip r:embed="rId8"/>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339417">
            <a:off x="-4376440" y="4903567"/>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84412">
            <a:off x="10517651" y="-8747965"/>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82888" y="2215056"/>
            <a:ext cx="12150936" cy="6531695"/>
          </a:xfrm>
          <a:custGeom>
            <a:avLst/>
            <a:gdLst/>
            <a:ahLst/>
            <a:cxnLst/>
            <a:rect r="r" b="b" t="t" l="l"/>
            <a:pathLst>
              <a:path h="6531695" w="12150936">
                <a:moveTo>
                  <a:pt x="0" y="0"/>
                </a:moveTo>
                <a:lnTo>
                  <a:pt x="12150937" y="0"/>
                </a:lnTo>
                <a:lnTo>
                  <a:pt x="12150937" y="6531694"/>
                </a:lnTo>
                <a:lnTo>
                  <a:pt x="0" y="6531694"/>
                </a:lnTo>
                <a:lnTo>
                  <a:pt x="0" y="0"/>
                </a:lnTo>
                <a:close/>
              </a:path>
            </a:pathLst>
          </a:custGeom>
          <a:blipFill>
            <a:blip r:embed="rId6"/>
            <a:stretch>
              <a:fillRect l="0" t="0" r="0" b="-5439"/>
            </a:stretch>
          </a:blipFill>
        </p:spPr>
      </p:sp>
      <p:sp>
        <p:nvSpPr>
          <p:cNvPr name="TextBox 5" id="5"/>
          <p:cNvSpPr txBox="true"/>
          <p:nvPr/>
        </p:nvSpPr>
        <p:spPr>
          <a:xfrm rot="0">
            <a:off x="1273467" y="563529"/>
            <a:ext cx="14806555" cy="1441213"/>
          </a:xfrm>
          <a:prstGeom prst="rect">
            <a:avLst/>
          </a:prstGeom>
        </p:spPr>
        <p:txBody>
          <a:bodyPr anchor="t" rtlCol="false" tIns="0" lIns="0" bIns="0" rIns="0">
            <a:spAutoFit/>
          </a:bodyPr>
          <a:lstStyle/>
          <a:p>
            <a:pPr algn="ctr">
              <a:lnSpc>
                <a:spcPts val="5713"/>
              </a:lnSpc>
            </a:pPr>
            <a:r>
              <a:rPr lang="en-US" sz="4570">
                <a:solidFill>
                  <a:srgbClr val="2D799C"/>
                </a:solidFill>
                <a:latin typeface="Nunito Bold"/>
              </a:rPr>
              <a:t>Distribution of deceased patients across different states and regions</a:t>
            </a:r>
          </a:p>
        </p:txBody>
      </p:sp>
      <p:sp>
        <p:nvSpPr>
          <p:cNvPr name="TextBox 6" id="6"/>
          <p:cNvSpPr txBox="true"/>
          <p:nvPr/>
        </p:nvSpPr>
        <p:spPr>
          <a:xfrm rot="0">
            <a:off x="396316" y="3062450"/>
            <a:ext cx="4995137" cy="3912227"/>
          </a:xfrm>
          <a:prstGeom prst="rect">
            <a:avLst/>
          </a:prstGeom>
        </p:spPr>
        <p:txBody>
          <a:bodyPr anchor="t" rtlCol="false" tIns="0" lIns="0" bIns="0" rIns="0">
            <a:spAutoFit/>
          </a:bodyPr>
          <a:lstStyle/>
          <a:p>
            <a:pPr algn="ctr">
              <a:lnSpc>
                <a:spcPts val="2837"/>
              </a:lnSpc>
            </a:pPr>
            <a:r>
              <a:rPr lang="en-US" sz="2269">
                <a:solidFill>
                  <a:srgbClr val="2D799C"/>
                </a:solidFill>
                <a:latin typeface="Nunito Bold"/>
              </a:rPr>
              <a:t>Top States with most death count:</a:t>
            </a:r>
          </a:p>
          <a:p>
            <a:pPr algn="ctr">
              <a:lnSpc>
                <a:spcPts val="2837"/>
              </a:lnSpc>
            </a:pPr>
            <a:r>
              <a:rPr lang="en-US" sz="2269">
                <a:solidFill>
                  <a:srgbClr val="2D799C"/>
                </a:solidFill>
                <a:latin typeface="Nunito Bold"/>
              </a:rPr>
              <a:t> 1. California</a:t>
            </a:r>
          </a:p>
          <a:p>
            <a:pPr algn="ctr">
              <a:lnSpc>
                <a:spcPts val="2837"/>
              </a:lnSpc>
            </a:pPr>
            <a:r>
              <a:rPr lang="en-US" sz="2269">
                <a:solidFill>
                  <a:srgbClr val="2D799C"/>
                </a:solidFill>
                <a:latin typeface="Nunito Bold"/>
              </a:rPr>
              <a:t> 2. Florida</a:t>
            </a:r>
          </a:p>
          <a:p>
            <a:pPr algn="ctr">
              <a:lnSpc>
                <a:spcPts val="2837"/>
              </a:lnSpc>
            </a:pPr>
            <a:r>
              <a:rPr lang="en-US" sz="2269">
                <a:solidFill>
                  <a:srgbClr val="2D799C"/>
                </a:solidFill>
                <a:latin typeface="Nunito Bold"/>
              </a:rPr>
              <a:t> 3. Texas</a:t>
            </a:r>
          </a:p>
          <a:p>
            <a:pPr algn="ctr">
              <a:lnSpc>
                <a:spcPts val="2837"/>
              </a:lnSpc>
            </a:pPr>
            <a:r>
              <a:rPr lang="en-US" sz="2269">
                <a:solidFill>
                  <a:srgbClr val="2D799C"/>
                </a:solidFill>
                <a:latin typeface="Nunito Bold"/>
              </a:rPr>
              <a:t> 4. New York</a:t>
            </a:r>
          </a:p>
          <a:p>
            <a:pPr algn="ctr">
              <a:lnSpc>
                <a:spcPts val="2837"/>
              </a:lnSpc>
            </a:pPr>
          </a:p>
          <a:p>
            <a:pPr algn="ctr">
              <a:lnSpc>
                <a:spcPts val="2837"/>
              </a:lnSpc>
            </a:pPr>
            <a:r>
              <a:rPr lang="en-US" sz="2269">
                <a:solidFill>
                  <a:srgbClr val="2D799C"/>
                </a:solidFill>
                <a:latin typeface="Nunito Bold"/>
              </a:rPr>
              <a:t>Top</a:t>
            </a:r>
            <a:r>
              <a:rPr lang="en-US" sz="2269">
                <a:solidFill>
                  <a:srgbClr val="2D799C"/>
                </a:solidFill>
                <a:latin typeface="Nunito Bold"/>
              </a:rPr>
              <a:t> States with least death count:</a:t>
            </a:r>
          </a:p>
          <a:p>
            <a:pPr algn="ctr">
              <a:lnSpc>
                <a:spcPts val="2837"/>
              </a:lnSpc>
            </a:pPr>
            <a:r>
              <a:rPr lang="en-US" sz="2269">
                <a:solidFill>
                  <a:srgbClr val="2D799C"/>
                </a:solidFill>
                <a:latin typeface="Nunito Bold"/>
              </a:rPr>
              <a:t> 47. South Dakota</a:t>
            </a:r>
          </a:p>
          <a:p>
            <a:pPr algn="ctr">
              <a:lnSpc>
                <a:spcPts val="2837"/>
              </a:lnSpc>
            </a:pPr>
            <a:r>
              <a:rPr lang="en-US" sz="2269">
                <a:solidFill>
                  <a:srgbClr val="2D799C"/>
                </a:solidFill>
                <a:latin typeface="Nunito Bold"/>
              </a:rPr>
              <a:t> 48. North Dakota</a:t>
            </a:r>
          </a:p>
          <a:p>
            <a:pPr algn="ctr">
              <a:lnSpc>
                <a:spcPts val="2837"/>
              </a:lnSpc>
            </a:pPr>
            <a:r>
              <a:rPr lang="en-US" sz="2269">
                <a:solidFill>
                  <a:srgbClr val="2D799C"/>
                </a:solidFill>
                <a:latin typeface="Nunito Bold"/>
              </a:rPr>
              <a:t> 49. Vermont</a:t>
            </a:r>
          </a:p>
          <a:p>
            <a:pPr algn="ctr">
              <a:lnSpc>
                <a:spcPts val="2837"/>
              </a:lnSpc>
              <a:spcBef>
                <a:spcPct val="0"/>
              </a:spcBef>
            </a:pPr>
            <a:r>
              <a:rPr lang="en-US" sz="2269">
                <a:solidFill>
                  <a:srgbClr val="2D799C"/>
                </a:solidFill>
                <a:latin typeface="Nunito Bold"/>
              </a:rPr>
              <a:t> 50. Alaska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6688435">
            <a:off x="-3786889" y="-3586659"/>
            <a:ext cx="17288011" cy="14647660"/>
          </a:xfrm>
          <a:custGeom>
            <a:avLst/>
            <a:gdLst/>
            <a:ahLst/>
            <a:cxnLst/>
            <a:rect r="r" b="b" t="t" l="l"/>
            <a:pathLst>
              <a:path h="14647660" w="17288011">
                <a:moveTo>
                  <a:pt x="0" y="0"/>
                </a:moveTo>
                <a:lnTo>
                  <a:pt x="17288010" y="0"/>
                </a:lnTo>
                <a:lnTo>
                  <a:pt x="17288010" y="14647660"/>
                </a:lnTo>
                <a:lnTo>
                  <a:pt x="0" y="14647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84809" y="8071178"/>
            <a:ext cx="2082878" cy="984633"/>
          </a:xfrm>
          <a:custGeom>
            <a:avLst/>
            <a:gdLst/>
            <a:ahLst/>
            <a:cxnLst/>
            <a:rect r="r" b="b" t="t" l="l"/>
            <a:pathLst>
              <a:path h="984633" w="2082878">
                <a:moveTo>
                  <a:pt x="0" y="0"/>
                </a:moveTo>
                <a:lnTo>
                  <a:pt x="2082878" y="0"/>
                </a:lnTo>
                <a:lnTo>
                  <a:pt x="2082878" y="984633"/>
                </a:lnTo>
                <a:lnTo>
                  <a:pt x="0" y="984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0345" y="2385388"/>
            <a:ext cx="9471807" cy="5685790"/>
          </a:xfrm>
          <a:prstGeom prst="rect">
            <a:avLst/>
          </a:prstGeom>
        </p:spPr>
        <p:txBody>
          <a:bodyPr anchor="t" rtlCol="false" tIns="0" lIns="0" bIns="0" rIns="0">
            <a:spAutoFit/>
          </a:bodyPr>
          <a:lstStyle/>
          <a:p>
            <a:pPr algn="ctr">
              <a:lnSpc>
                <a:spcPts val="6000"/>
              </a:lnSpc>
            </a:pPr>
            <a:r>
              <a:rPr lang="en-US" sz="4800">
                <a:solidFill>
                  <a:srgbClr val="FFC9B3"/>
                </a:solidFill>
                <a:latin typeface="Nunito Bold Bold"/>
              </a:rPr>
              <a:t>PROBLEM DEFINITION</a:t>
            </a:r>
          </a:p>
          <a:p>
            <a:pPr algn="ctr">
              <a:lnSpc>
                <a:spcPts val="5750"/>
              </a:lnSpc>
            </a:pPr>
          </a:p>
          <a:p>
            <a:pPr algn="ctr">
              <a:lnSpc>
                <a:spcPts val="5750"/>
              </a:lnSpc>
            </a:pPr>
          </a:p>
          <a:p>
            <a:pPr algn="ctr">
              <a:lnSpc>
                <a:spcPts val="5500"/>
              </a:lnSpc>
            </a:pPr>
            <a:r>
              <a:rPr lang="en-US" sz="4400">
                <a:solidFill>
                  <a:srgbClr val="FFC9B3"/>
                </a:solidFill>
                <a:latin typeface="Nunito Bold Bold"/>
              </a:rPr>
              <a:t>EXPLORE HEALTHCARE </a:t>
            </a:r>
          </a:p>
          <a:p>
            <a:pPr algn="ctr">
              <a:lnSpc>
                <a:spcPts val="5500"/>
              </a:lnSpc>
            </a:pPr>
            <a:r>
              <a:rPr lang="en-US" sz="4400">
                <a:solidFill>
                  <a:srgbClr val="FFC9B3"/>
                </a:solidFill>
                <a:latin typeface="Nunito Bold Bold"/>
              </a:rPr>
              <a:t>SERVICE UTILIZATION AND DEMAND BASED ON PATIENT DEMOGRAPHICS AND HEALTH OUTCOMES</a:t>
            </a:r>
          </a:p>
        </p:txBody>
      </p:sp>
      <p:sp>
        <p:nvSpPr>
          <p:cNvPr name="Freeform 5" id="5"/>
          <p:cNvSpPr/>
          <p:nvPr/>
        </p:nvSpPr>
        <p:spPr>
          <a:xfrm flipH="false" flipV="false" rot="-6342428">
            <a:off x="-4229125" y="-4246969"/>
            <a:ext cx="7527211" cy="8149539"/>
          </a:xfrm>
          <a:custGeom>
            <a:avLst/>
            <a:gdLst/>
            <a:ahLst/>
            <a:cxnLst/>
            <a:rect r="r" b="b" t="t" l="l"/>
            <a:pathLst>
              <a:path h="8149539" w="7527211">
                <a:moveTo>
                  <a:pt x="0" y="0"/>
                </a:moveTo>
                <a:lnTo>
                  <a:pt x="7527211" y="0"/>
                </a:lnTo>
                <a:lnTo>
                  <a:pt x="7527211" y="8149539"/>
                </a:lnTo>
                <a:lnTo>
                  <a:pt x="0" y="81495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358875" y="1873683"/>
            <a:ext cx="6228154" cy="9110331"/>
          </a:xfrm>
          <a:custGeom>
            <a:avLst/>
            <a:gdLst/>
            <a:ahLst/>
            <a:cxnLst/>
            <a:rect r="r" b="b" t="t" l="l"/>
            <a:pathLst>
              <a:path h="9110331" w="6228154">
                <a:moveTo>
                  <a:pt x="0" y="0"/>
                </a:moveTo>
                <a:lnTo>
                  <a:pt x="6228154" y="0"/>
                </a:lnTo>
                <a:lnTo>
                  <a:pt x="6228154" y="9110332"/>
                </a:lnTo>
                <a:lnTo>
                  <a:pt x="0" y="9110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6884258">
            <a:off x="13495695" y="6540630"/>
            <a:ext cx="7527211" cy="8149539"/>
          </a:xfrm>
          <a:custGeom>
            <a:avLst/>
            <a:gdLst/>
            <a:ahLst/>
            <a:cxnLst/>
            <a:rect r="r" b="b" t="t" l="l"/>
            <a:pathLst>
              <a:path h="8149539" w="7527211">
                <a:moveTo>
                  <a:pt x="0" y="0"/>
                </a:moveTo>
                <a:lnTo>
                  <a:pt x="7527210" y="0"/>
                </a:lnTo>
                <a:lnTo>
                  <a:pt x="7527210" y="8149539"/>
                </a:lnTo>
                <a:lnTo>
                  <a:pt x="0" y="81495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339417">
            <a:off x="-4376440" y="4903567"/>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84412">
            <a:off x="10517651" y="-8747965"/>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55187" y="300038"/>
            <a:ext cx="14577627" cy="1428750"/>
          </a:xfrm>
          <a:prstGeom prst="rect">
            <a:avLst/>
          </a:prstGeom>
        </p:spPr>
        <p:txBody>
          <a:bodyPr anchor="t" rtlCol="false" tIns="0" lIns="0" bIns="0" rIns="0">
            <a:spAutoFit/>
          </a:bodyPr>
          <a:lstStyle/>
          <a:p>
            <a:pPr algn="ctr">
              <a:lnSpc>
                <a:spcPts val="5625"/>
              </a:lnSpc>
            </a:pPr>
            <a:r>
              <a:rPr lang="en-US" sz="4500">
                <a:solidFill>
                  <a:srgbClr val="2D799C"/>
                </a:solidFill>
                <a:latin typeface="Nunito Bold"/>
              </a:rPr>
              <a:t>Is there a relation between the ages of patients and the patient’s sex for deceased patients?</a:t>
            </a:r>
          </a:p>
        </p:txBody>
      </p:sp>
      <p:sp>
        <p:nvSpPr>
          <p:cNvPr name="Freeform 5" id="5"/>
          <p:cNvSpPr/>
          <p:nvPr/>
        </p:nvSpPr>
        <p:spPr>
          <a:xfrm flipH="false" flipV="false" rot="0">
            <a:off x="3327393" y="2160068"/>
            <a:ext cx="11633213" cy="7098232"/>
          </a:xfrm>
          <a:custGeom>
            <a:avLst/>
            <a:gdLst/>
            <a:ahLst/>
            <a:cxnLst/>
            <a:rect r="r" b="b" t="t" l="l"/>
            <a:pathLst>
              <a:path h="7098232" w="11633213">
                <a:moveTo>
                  <a:pt x="0" y="0"/>
                </a:moveTo>
                <a:lnTo>
                  <a:pt x="11633214" y="0"/>
                </a:lnTo>
                <a:lnTo>
                  <a:pt x="11633214" y="7098232"/>
                </a:lnTo>
                <a:lnTo>
                  <a:pt x="0" y="7098232"/>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7784412">
            <a:off x="10517651" y="-8747965"/>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8212" y="375340"/>
            <a:ext cx="14577627" cy="2143125"/>
          </a:xfrm>
          <a:prstGeom prst="rect">
            <a:avLst/>
          </a:prstGeom>
        </p:spPr>
        <p:txBody>
          <a:bodyPr anchor="t" rtlCol="false" tIns="0" lIns="0" bIns="0" rIns="0">
            <a:spAutoFit/>
          </a:bodyPr>
          <a:lstStyle/>
          <a:p>
            <a:pPr algn="ctr">
              <a:lnSpc>
                <a:spcPts val="5625"/>
              </a:lnSpc>
            </a:pPr>
            <a:r>
              <a:rPr lang="en-US" sz="4500">
                <a:solidFill>
                  <a:srgbClr val="2D799C"/>
                </a:solidFill>
                <a:latin typeface="Nunito Bold"/>
              </a:rPr>
              <a:t>  What is the distribution of medical plans across the United States?</a:t>
            </a:r>
          </a:p>
          <a:p>
            <a:pPr algn="ctr">
              <a:lnSpc>
                <a:spcPts val="5625"/>
              </a:lnSpc>
            </a:pPr>
          </a:p>
        </p:txBody>
      </p:sp>
      <p:pic>
        <p:nvPicPr>
          <p:cNvPr name="Picture 4" id="4"/>
          <p:cNvPicPr>
            <a:picLocks noChangeAspect="true"/>
          </p:cNvPicPr>
          <p:nvPr/>
        </p:nvPicPr>
        <p:blipFill>
          <a:blip r:embed="rId4"/>
          <a:stretch>
            <a:fillRect/>
          </a:stretch>
        </p:blipFill>
        <p:spPr>
          <a:xfrm rot="0">
            <a:off x="9853642" y="1765483"/>
            <a:ext cx="9035785" cy="7527621"/>
          </a:xfrm>
          <a:prstGeom prst="rect">
            <a:avLst/>
          </a:prstGeom>
        </p:spPr>
      </p:pic>
      <p:grpSp>
        <p:nvGrpSpPr>
          <p:cNvPr name="Group 5" id="5"/>
          <p:cNvGrpSpPr/>
          <p:nvPr/>
        </p:nvGrpSpPr>
        <p:grpSpPr>
          <a:xfrm rot="0">
            <a:off x="1695505" y="2310517"/>
            <a:ext cx="8741086" cy="6739835"/>
            <a:chOff x="0" y="0"/>
            <a:chExt cx="2302179" cy="1775100"/>
          </a:xfrm>
        </p:grpSpPr>
        <p:sp>
          <p:nvSpPr>
            <p:cNvPr name="Freeform 6" id="6"/>
            <p:cNvSpPr/>
            <p:nvPr/>
          </p:nvSpPr>
          <p:spPr>
            <a:xfrm flipH="false" flipV="false" rot="0">
              <a:off x="0" y="0"/>
              <a:ext cx="2302179" cy="1775101"/>
            </a:xfrm>
            <a:custGeom>
              <a:avLst/>
              <a:gdLst/>
              <a:ahLst/>
              <a:cxnLst/>
              <a:rect r="r" b="b" t="t" l="l"/>
              <a:pathLst>
                <a:path h="1775101" w="2302179">
                  <a:moveTo>
                    <a:pt x="10628" y="0"/>
                  </a:moveTo>
                  <a:lnTo>
                    <a:pt x="2291551" y="0"/>
                  </a:lnTo>
                  <a:cubicBezTo>
                    <a:pt x="2294369" y="0"/>
                    <a:pt x="2297073" y="1120"/>
                    <a:pt x="2299066" y="3113"/>
                  </a:cubicBezTo>
                  <a:cubicBezTo>
                    <a:pt x="2301059" y="5106"/>
                    <a:pt x="2302179" y="7810"/>
                    <a:pt x="2302179" y="10628"/>
                  </a:cubicBezTo>
                  <a:lnTo>
                    <a:pt x="2302179" y="1764472"/>
                  </a:lnTo>
                  <a:cubicBezTo>
                    <a:pt x="2302179" y="1767291"/>
                    <a:pt x="2301059" y="1769994"/>
                    <a:pt x="2299066" y="1771988"/>
                  </a:cubicBezTo>
                  <a:cubicBezTo>
                    <a:pt x="2297073" y="1773981"/>
                    <a:pt x="2294369" y="1775101"/>
                    <a:pt x="2291551" y="1775101"/>
                  </a:cubicBezTo>
                  <a:lnTo>
                    <a:pt x="10628" y="1775101"/>
                  </a:lnTo>
                  <a:cubicBezTo>
                    <a:pt x="7810" y="1775101"/>
                    <a:pt x="5106" y="1773981"/>
                    <a:pt x="3113" y="1771988"/>
                  </a:cubicBezTo>
                  <a:cubicBezTo>
                    <a:pt x="1120" y="1769994"/>
                    <a:pt x="0" y="1767291"/>
                    <a:pt x="0" y="1764472"/>
                  </a:cubicBezTo>
                  <a:lnTo>
                    <a:pt x="0" y="10628"/>
                  </a:lnTo>
                  <a:cubicBezTo>
                    <a:pt x="0" y="7810"/>
                    <a:pt x="1120" y="5106"/>
                    <a:pt x="3113" y="3113"/>
                  </a:cubicBezTo>
                  <a:cubicBezTo>
                    <a:pt x="5106" y="1120"/>
                    <a:pt x="7810" y="0"/>
                    <a:pt x="10628" y="0"/>
                  </a:cubicBezTo>
                  <a:close/>
                </a:path>
              </a:pathLst>
            </a:custGeom>
            <a:solidFill>
              <a:srgbClr val="A5DAF3"/>
            </a:solidFill>
          </p:spPr>
        </p:sp>
        <p:sp>
          <p:nvSpPr>
            <p:cNvPr name="TextBox 7" id="7"/>
            <p:cNvSpPr txBox="true"/>
            <p:nvPr/>
          </p:nvSpPr>
          <p:spPr>
            <a:xfrm>
              <a:off x="0" y="-57150"/>
              <a:ext cx="2302179" cy="1832250"/>
            </a:xfrm>
            <a:prstGeom prst="rect">
              <a:avLst/>
            </a:prstGeom>
          </p:spPr>
          <p:txBody>
            <a:bodyPr anchor="ctr" rtlCol="false" tIns="50800" lIns="50800" bIns="50800" rIns="50800"/>
            <a:lstStyle/>
            <a:p>
              <a:pPr algn="ctr" marL="539756" indent="-269878" lvl="1">
                <a:lnSpc>
                  <a:spcPts val="3500"/>
                </a:lnSpc>
                <a:buFont typeface="Arial"/>
                <a:buChar char="•"/>
              </a:pPr>
              <a:r>
                <a:rPr lang="en-US" sz="2500">
                  <a:solidFill>
                    <a:srgbClr val="5C3224"/>
                  </a:solidFill>
                  <a:latin typeface="Nunito Bold"/>
                </a:rPr>
                <a:t>Medicare Part A : </a:t>
              </a:r>
              <a:r>
                <a:rPr lang="en-US" sz="2500">
                  <a:solidFill>
                    <a:srgbClr val="5C3224"/>
                  </a:solidFill>
                  <a:latin typeface="Nunito"/>
                </a:rPr>
                <a:t>Covers hospital care, skilled nursing, hospice, and some home health services. No premium for most who've paid Medicare taxes.</a:t>
              </a:r>
            </a:p>
            <a:p>
              <a:pPr algn="ctr" marL="539756" indent="-269878" lvl="1">
                <a:lnSpc>
                  <a:spcPts val="3500"/>
                </a:lnSpc>
                <a:buFont typeface="Arial"/>
                <a:buChar char="•"/>
              </a:pPr>
              <a:r>
                <a:rPr lang="en-US" sz="2500">
                  <a:solidFill>
                    <a:srgbClr val="5C3224"/>
                  </a:solidFill>
                  <a:latin typeface="Nunito Bold"/>
                </a:rPr>
                <a:t>Medicare Part D :  </a:t>
              </a:r>
              <a:r>
                <a:rPr lang="en-US" sz="2500">
                  <a:solidFill>
                    <a:srgbClr val="5C3224"/>
                  </a:solidFill>
                  <a:latin typeface="Nunito"/>
                </a:rPr>
                <a:t>Provides prescription drug coverage through private plans. Varies in coverage, premiums, and copayments</a:t>
              </a:r>
              <a:r>
                <a:rPr lang="en-US" sz="2500">
                  <a:solidFill>
                    <a:srgbClr val="5C3224"/>
                  </a:solidFill>
                  <a:latin typeface="Nunito Bold"/>
                </a:rPr>
                <a:t>.</a:t>
              </a:r>
            </a:p>
            <a:p>
              <a:pPr algn="ctr" marL="539756" indent="-269878" lvl="1">
                <a:lnSpc>
                  <a:spcPts val="3500"/>
                </a:lnSpc>
                <a:buFont typeface="Arial"/>
                <a:buChar char="•"/>
              </a:pPr>
              <a:r>
                <a:rPr lang="en-US" sz="2500">
                  <a:solidFill>
                    <a:srgbClr val="5C3224"/>
                  </a:solidFill>
                  <a:latin typeface="Nunito Bold"/>
                </a:rPr>
                <a:t>Medicare Part B : </a:t>
              </a:r>
              <a:r>
                <a:rPr lang="en-US" sz="2500">
                  <a:solidFill>
                    <a:srgbClr val="5C3224"/>
                  </a:solidFill>
                  <a:latin typeface="Nunito"/>
                </a:rPr>
                <a:t>Covers outpatient services like doctor visits and medical equipment. Requires monthly premiums and has coinsurance/deductible costs.</a:t>
              </a:r>
            </a:p>
            <a:p>
              <a:pPr algn="ctr" marL="539756" indent="-269878" lvl="1">
                <a:lnSpc>
                  <a:spcPts val="3500"/>
                </a:lnSpc>
                <a:buFont typeface="Arial"/>
                <a:buChar char="•"/>
              </a:pPr>
              <a:r>
                <a:rPr lang="en-US" sz="2500">
                  <a:solidFill>
                    <a:srgbClr val="5C3224"/>
                  </a:solidFill>
                  <a:latin typeface="Nunito Bold"/>
                </a:rPr>
                <a:t>HMO (Health Maintenance Organization). </a:t>
              </a:r>
              <a:r>
                <a:rPr lang="en-US" sz="2500">
                  <a:solidFill>
                    <a:srgbClr val="5C3224"/>
                  </a:solidFill>
                  <a:latin typeface="Nunito"/>
                </a:rPr>
                <a:t>Managed care plan with a network of providers. Requires a primary care physician (PCP) and referrals for specialists.</a:t>
              </a:r>
              <a:r>
                <a:rPr lang="en-US" sz="2500">
                  <a:solidFill>
                    <a:srgbClr val="5C3224"/>
                  </a:solidFill>
                  <a:latin typeface="Nunito Bold"/>
                </a:rPr>
                <a:t> </a:t>
              </a:r>
              <a:r>
                <a:rPr lang="en-US" sz="2500">
                  <a:solidFill>
                    <a:srgbClr val="5C3224"/>
                  </a:solidFill>
                  <a:latin typeface="Nunito"/>
                </a:rPr>
                <a:t>Focuses on preventive care and cost-effective healthcare delivery</a:t>
              </a:r>
              <a:r>
                <a:rPr lang="en-US" sz="2500">
                  <a:solidFill>
                    <a:srgbClr val="5C3224"/>
                  </a:solidFill>
                  <a:latin typeface="Nunito Bold"/>
                </a:rPr>
                <a:t>.</a:t>
              </a:r>
            </a:p>
          </p:txBody>
        </p:sp>
      </p:grpSp>
      <p:sp>
        <p:nvSpPr>
          <p:cNvPr name="Freeform 8" id="8"/>
          <p:cNvSpPr/>
          <p:nvPr/>
        </p:nvSpPr>
        <p:spPr>
          <a:xfrm flipH="false" flipV="false" rot="-3339417">
            <a:off x="-4376440" y="4903567"/>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Freeform 2" id="2"/>
          <p:cNvSpPr/>
          <p:nvPr/>
        </p:nvSpPr>
        <p:spPr>
          <a:xfrm flipH="false" flipV="false" rot="6097147">
            <a:off x="-4977984" y="-3197881"/>
            <a:ext cx="17288011" cy="14647660"/>
          </a:xfrm>
          <a:custGeom>
            <a:avLst/>
            <a:gdLst/>
            <a:ahLst/>
            <a:cxnLst/>
            <a:rect r="r" b="b" t="t" l="l"/>
            <a:pathLst>
              <a:path h="14647660" w="17288011">
                <a:moveTo>
                  <a:pt x="0" y="0"/>
                </a:moveTo>
                <a:lnTo>
                  <a:pt x="17288011" y="0"/>
                </a:lnTo>
                <a:lnTo>
                  <a:pt x="17288011" y="14647660"/>
                </a:lnTo>
                <a:lnTo>
                  <a:pt x="0" y="14647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13950" y="568085"/>
            <a:ext cx="11441714" cy="892656"/>
          </a:xfrm>
          <a:prstGeom prst="rect">
            <a:avLst/>
          </a:prstGeom>
        </p:spPr>
        <p:txBody>
          <a:bodyPr anchor="t" rtlCol="false" tIns="0" lIns="0" bIns="0" rIns="0">
            <a:spAutoFit/>
          </a:bodyPr>
          <a:lstStyle/>
          <a:p>
            <a:pPr algn="ctr">
              <a:lnSpc>
                <a:spcPts val="7129"/>
              </a:lnSpc>
            </a:pPr>
            <a:r>
              <a:rPr lang="en-US" sz="5703">
                <a:solidFill>
                  <a:srgbClr val="FFC9B3"/>
                </a:solidFill>
                <a:latin typeface="Nunito Bold Bold"/>
              </a:rPr>
              <a:t>CONCLUSION &amp; KEY FINDINGS</a:t>
            </a:r>
          </a:p>
        </p:txBody>
      </p:sp>
      <p:sp>
        <p:nvSpPr>
          <p:cNvPr name="Freeform 4" id="4"/>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342428">
            <a:off x="-3763605" y="-4074770"/>
            <a:ext cx="7527211" cy="8149539"/>
          </a:xfrm>
          <a:custGeom>
            <a:avLst/>
            <a:gdLst/>
            <a:ahLst/>
            <a:cxnLst/>
            <a:rect r="r" b="b" t="t" l="l"/>
            <a:pathLst>
              <a:path h="8149539" w="7527211">
                <a:moveTo>
                  <a:pt x="0" y="0"/>
                </a:moveTo>
                <a:lnTo>
                  <a:pt x="7527210" y="0"/>
                </a:lnTo>
                <a:lnTo>
                  <a:pt x="7527210"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3173" y="2318574"/>
            <a:ext cx="5918765" cy="8845980"/>
          </a:xfrm>
          <a:custGeom>
            <a:avLst/>
            <a:gdLst/>
            <a:ahLst/>
            <a:cxnLst/>
            <a:rect r="r" b="b" t="t" l="l"/>
            <a:pathLst>
              <a:path h="8845980" w="5918765">
                <a:moveTo>
                  <a:pt x="0" y="0"/>
                </a:moveTo>
                <a:lnTo>
                  <a:pt x="5918765" y="0"/>
                </a:lnTo>
                <a:lnTo>
                  <a:pt x="5918765" y="8845980"/>
                </a:lnTo>
                <a:lnTo>
                  <a:pt x="0" y="88459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8266738" y="1676613"/>
            <a:ext cx="9685940" cy="8950453"/>
            <a:chOff x="0" y="0"/>
            <a:chExt cx="2551029" cy="2357321"/>
          </a:xfrm>
        </p:grpSpPr>
        <p:sp>
          <p:nvSpPr>
            <p:cNvPr name="Freeform 8" id="8"/>
            <p:cNvSpPr/>
            <p:nvPr/>
          </p:nvSpPr>
          <p:spPr>
            <a:xfrm flipH="false" flipV="false" rot="0">
              <a:off x="0" y="0"/>
              <a:ext cx="2551029" cy="2357321"/>
            </a:xfrm>
            <a:custGeom>
              <a:avLst/>
              <a:gdLst/>
              <a:ahLst/>
              <a:cxnLst/>
              <a:rect r="r" b="b" t="t" l="l"/>
              <a:pathLst>
                <a:path h="2357321" w="2551029">
                  <a:moveTo>
                    <a:pt x="9592" y="0"/>
                  </a:moveTo>
                  <a:lnTo>
                    <a:pt x="2541438" y="0"/>
                  </a:lnTo>
                  <a:cubicBezTo>
                    <a:pt x="2546735" y="0"/>
                    <a:pt x="2551029" y="4294"/>
                    <a:pt x="2551029" y="9592"/>
                  </a:cubicBezTo>
                  <a:lnTo>
                    <a:pt x="2551029" y="2347730"/>
                  </a:lnTo>
                  <a:cubicBezTo>
                    <a:pt x="2551029" y="2353027"/>
                    <a:pt x="2546735" y="2357321"/>
                    <a:pt x="2541438" y="2357321"/>
                  </a:cubicBezTo>
                  <a:lnTo>
                    <a:pt x="9592" y="2357321"/>
                  </a:lnTo>
                  <a:cubicBezTo>
                    <a:pt x="4294" y="2357321"/>
                    <a:pt x="0" y="2353027"/>
                    <a:pt x="0" y="2347730"/>
                  </a:cubicBezTo>
                  <a:lnTo>
                    <a:pt x="0" y="9592"/>
                  </a:lnTo>
                  <a:cubicBezTo>
                    <a:pt x="0" y="4294"/>
                    <a:pt x="4294" y="0"/>
                    <a:pt x="9592" y="0"/>
                  </a:cubicBezTo>
                  <a:close/>
                </a:path>
              </a:pathLst>
            </a:custGeom>
            <a:solidFill>
              <a:srgbClr val="A5DAF3"/>
            </a:solidFill>
          </p:spPr>
        </p:sp>
        <p:sp>
          <p:nvSpPr>
            <p:cNvPr name="TextBox 9" id="9"/>
            <p:cNvSpPr txBox="true"/>
            <p:nvPr/>
          </p:nvSpPr>
          <p:spPr>
            <a:xfrm>
              <a:off x="0" y="-38100"/>
              <a:ext cx="2551029" cy="2395421"/>
            </a:xfrm>
            <a:prstGeom prst="rect">
              <a:avLst/>
            </a:prstGeom>
          </p:spPr>
          <p:txBody>
            <a:bodyPr anchor="ctr" rtlCol="false" tIns="50800" lIns="50800" bIns="50800" rIns="50800"/>
            <a:lstStyle/>
            <a:p>
              <a:pPr algn="ctr" marL="518166" indent="-259083" lvl="1">
                <a:lnSpc>
                  <a:spcPts val="3360"/>
                </a:lnSpc>
                <a:buAutoNum type="arabicPeriod" startAt="1"/>
              </a:pPr>
              <a:r>
                <a:rPr lang="en-US" sz="2400">
                  <a:solidFill>
                    <a:srgbClr val="5C3224"/>
                  </a:solidFill>
                  <a:latin typeface="Nunito Bold"/>
                </a:rPr>
                <a:t>Type 2 diabetes mellitus &amp; Atrial fibrillation </a:t>
              </a:r>
              <a:r>
                <a:rPr lang="en-US" sz="2400">
                  <a:solidFill>
                    <a:srgbClr val="5C3224"/>
                  </a:solidFill>
                  <a:latin typeface="Nunito"/>
                </a:rPr>
                <a:t>are the most occurrent Medical Conditions across United States.</a:t>
              </a:r>
            </a:p>
            <a:p>
              <a:pPr algn="ctr" marL="518166" indent="-259083" lvl="1">
                <a:lnSpc>
                  <a:spcPts val="3360"/>
                </a:lnSpc>
                <a:buAutoNum type="arabicPeriod" startAt="1"/>
              </a:pPr>
              <a:r>
                <a:rPr lang="en-US" sz="2400">
                  <a:solidFill>
                    <a:srgbClr val="5C3224"/>
                  </a:solidFill>
                  <a:latin typeface="Nunito"/>
                </a:rPr>
                <a:t>The </a:t>
              </a:r>
              <a:r>
                <a:rPr lang="en-US" sz="2400">
                  <a:solidFill>
                    <a:srgbClr val="5C3224"/>
                  </a:solidFill>
                  <a:latin typeface="Nunito"/>
                </a:rPr>
                <a:t>most frequently prescribed medications in the United States are :</a:t>
              </a:r>
              <a:r>
                <a:rPr lang="en-US" sz="2400">
                  <a:solidFill>
                    <a:srgbClr val="5C3224"/>
                  </a:solidFill>
                  <a:latin typeface="Nunito Bold"/>
                </a:rPr>
                <a:t> Acetaminophen &amp; Hydrochlorothiazide.</a:t>
              </a:r>
            </a:p>
            <a:p>
              <a:pPr algn="ctr" marL="518166" indent="-259083" lvl="1">
                <a:lnSpc>
                  <a:spcPts val="3360"/>
                </a:lnSpc>
                <a:buAutoNum type="arabicPeriod" startAt="1"/>
              </a:pPr>
              <a:r>
                <a:rPr lang="en-US" sz="2400">
                  <a:solidFill>
                    <a:srgbClr val="5C3224"/>
                  </a:solidFill>
                  <a:latin typeface="Nunito Bold"/>
                </a:rPr>
                <a:t>Florida and California </a:t>
              </a:r>
              <a:r>
                <a:rPr lang="en-US" sz="2400">
                  <a:solidFill>
                    <a:srgbClr val="5C3224"/>
                  </a:solidFill>
                  <a:latin typeface="Nunito"/>
                </a:rPr>
                <a:t>had the highest patient visits across the states, and </a:t>
              </a:r>
              <a:r>
                <a:rPr lang="en-US" sz="2400">
                  <a:solidFill>
                    <a:srgbClr val="5C3224"/>
                  </a:solidFill>
                  <a:latin typeface="Nunito Bold"/>
                </a:rPr>
                <a:t>Arizona</a:t>
              </a:r>
              <a:r>
                <a:rPr lang="en-US" sz="2400">
                  <a:solidFill>
                    <a:srgbClr val="5C3224"/>
                  </a:solidFill>
                  <a:latin typeface="Nunito"/>
                </a:rPr>
                <a:t> with least visists while they have relatively higher capacity</a:t>
              </a:r>
            </a:p>
            <a:p>
              <a:pPr algn="ctr" marL="518166" indent="-259083" lvl="1">
                <a:lnSpc>
                  <a:spcPts val="3360"/>
                </a:lnSpc>
                <a:buAutoNum type="arabicPeriod" startAt="1"/>
              </a:pPr>
              <a:r>
                <a:rPr lang="en-US" sz="2400">
                  <a:solidFill>
                    <a:srgbClr val="5C3224"/>
                  </a:solidFill>
                  <a:latin typeface="Nunito"/>
                </a:rPr>
                <a:t>The Highest Number of medical specialties available are in</a:t>
              </a:r>
              <a:r>
                <a:rPr lang="en-US" sz="2400">
                  <a:solidFill>
                    <a:srgbClr val="5C3224"/>
                  </a:solidFill>
                  <a:latin typeface="Nunito Bold"/>
                </a:rPr>
                <a:t> Florida, California, New York &amp; Texas.</a:t>
              </a:r>
            </a:p>
            <a:p>
              <a:pPr algn="ctr" marL="518166" indent="-259083" lvl="1">
                <a:lnSpc>
                  <a:spcPts val="3360"/>
                </a:lnSpc>
                <a:buAutoNum type="arabicPeriod" startAt="1"/>
              </a:pPr>
              <a:r>
                <a:rPr lang="en-US" sz="2400">
                  <a:solidFill>
                    <a:srgbClr val="5C3224"/>
                  </a:solidFill>
                  <a:latin typeface="Nunito"/>
                </a:rPr>
                <a:t>The distribution between</a:t>
              </a:r>
              <a:r>
                <a:rPr lang="en-US" sz="2400">
                  <a:solidFill>
                    <a:srgbClr val="5C3224"/>
                  </a:solidFill>
                  <a:latin typeface="Nunito Bold"/>
                </a:rPr>
                <a:t> co-insurance and deductibles stood at 88% to 12%.</a:t>
              </a:r>
            </a:p>
            <a:p>
              <a:pPr algn="ctr" marL="518166" indent="-259083" lvl="1">
                <a:lnSpc>
                  <a:spcPts val="3360"/>
                </a:lnSpc>
                <a:buAutoNum type="arabicPeriod" startAt="1"/>
              </a:pPr>
              <a:r>
                <a:rPr lang="en-US" sz="2400">
                  <a:solidFill>
                    <a:srgbClr val="5C3224"/>
                  </a:solidFill>
                  <a:latin typeface="Nunito"/>
                </a:rPr>
                <a:t>The  Most observed recovery time for individuals who have utilized Medicare services</a:t>
              </a:r>
              <a:r>
                <a:rPr lang="en-US" sz="2400">
                  <a:solidFill>
                    <a:srgbClr val="5C3224"/>
                  </a:solidFill>
                  <a:latin typeface="Nunito Bold"/>
                </a:rPr>
                <a:t> was 1000 days.</a:t>
              </a:r>
            </a:p>
            <a:p>
              <a:pPr algn="ctr" marL="518166" indent="-259083" lvl="1">
                <a:lnSpc>
                  <a:spcPts val="3360"/>
                </a:lnSpc>
                <a:buAutoNum type="arabicPeriod" startAt="1"/>
              </a:pPr>
              <a:r>
                <a:rPr lang="en-US" sz="2400">
                  <a:solidFill>
                    <a:srgbClr val="5C3224"/>
                  </a:solidFill>
                  <a:latin typeface="Nunito Bold"/>
                </a:rPr>
                <a:t>Females</a:t>
              </a:r>
              <a:r>
                <a:rPr lang="en-US" sz="2400">
                  <a:solidFill>
                    <a:srgbClr val="5C3224"/>
                  </a:solidFill>
                  <a:latin typeface="Nunito"/>
                </a:rPr>
                <a:t> typically have a slightly </a:t>
              </a:r>
              <a:r>
                <a:rPr lang="en-US" sz="2400">
                  <a:solidFill>
                    <a:srgbClr val="5C3224"/>
                  </a:solidFill>
                  <a:latin typeface="Nunito Bold"/>
                </a:rPr>
                <a:t>longer</a:t>
              </a:r>
              <a:r>
                <a:rPr lang="en-US" sz="2400">
                  <a:solidFill>
                    <a:srgbClr val="5C3224"/>
                  </a:solidFill>
                  <a:latin typeface="Nunito"/>
                </a:rPr>
                <a:t> life expectancy compared to </a:t>
              </a:r>
              <a:r>
                <a:rPr lang="en-US" sz="2400">
                  <a:solidFill>
                    <a:srgbClr val="5C3224"/>
                  </a:solidFill>
                  <a:latin typeface="Nunito Bold"/>
                </a:rPr>
                <a:t>males</a:t>
              </a:r>
              <a:r>
                <a:rPr lang="en-US" sz="2400">
                  <a:solidFill>
                    <a:srgbClr val="5C3224"/>
                  </a:solidFill>
                  <a:latin typeface="Nunito"/>
                </a:rPr>
                <a:t>.</a:t>
              </a:r>
            </a:p>
            <a:p>
              <a:pPr algn="ctr" marL="518166" indent="-259083" lvl="1">
                <a:lnSpc>
                  <a:spcPts val="3360"/>
                </a:lnSpc>
                <a:buAutoNum type="arabicPeriod" startAt="1"/>
              </a:pPr>
              <a:r>
                <a:rPr lang="en-US" sz="2400">
                  <a:solidFill>
                    <a:srgbClr val="5C3224"/>
                  </a:solidFill>
                  <a:latin typeface="Nunito"/>
                </a:rPr>
                <a:t>The highest distribution of medical plans across the United States was </a:t>
              </a:r>
              <a:r>
                <a:rPr lang="en-US" sz="2400">
                  <a:solidFill>
                    <a:srgbClr val="5C3224"/>
                  </a:solidFill>
                  <a:latin typeface="Nunito Bold"/>
                </a:rPr>
                <a:t>Medicare part A.</a:t>
              </a:r>
            </a:p>
            <a:p>
              <a:pPr algn="ctr" marL="518166" indent="-259083" lvl="1">
                <a:lnSpc>
                  <a:spcPts val="3360"/>
                </a:lnSpc>
                <a:buAutoNum type="arabicPeriod" startAt="1"/>
              </a:pPr>
              <a:r>
                <a:rPr lang="en-US" sz="2400">
                  <a:solidFill>
                    <a:srgbClr val="5C3224"/>
                  </a:solidFill>
                  <a:latin typeface="Nunito"/>
                </a:rPr>
                <a:t>The state with highest death count is</a:t>
              </a:r>
              <a:r>
                <a:rPr lang="en-US" sz="2400">
                  <a:solidFill>
                    <a:srgbClr val="5C3224"/>
                  </a:solidFill>
                  <a:latin typeface="Nunito Bold"/>
                </a:rPr>
                <a:t> California</a:t>
              </a:r>
            </a:p>
            <a:p>
              <a:pPr algn="ctr" marL="518166" indent="-259083" lvl="1">
                <a:lnSpc>
                  <a:spcPts val="3360"/>
                </a:lnSpc>
                <a:buAutoNum type="arabicPeriod" startAt="1"/>
              </a:pPr>
              <a:r>
                <a:rPr lang="en-US" sz="2400">
                  <a:solidFill>
                    <a:srgbClr val="5C3224"/>
                  </a:solidFill>
                  <a:latin typeface="Nunito"/>
                </a:rPr>
                <a:t>The States with The lowest death count is</a:t>
              </a:r>
              <a:r>
                <a:rPr lang="en-US" sz="2400">
                  <a:solidFill>
                    <a:srgbClr val="5C3224"/>
                  </a:solidFill>
                  <a:latin typeface="Nunito Bold"/>
                </a:rPr>
                <a:t> South Dakota</a:t>
              </a:r>
            </a:p>
            <a:p>
              <a:pPr algn="ctr" marL="518166" indent="-259083" lvl="1">
                <a:lnSpc>
                  <a:spcPts val="3360"/>
                </a:lnSpc>
                <a:buAutoNum type="arabicPeriod" startAt="1"/>
              </a:pPr>
              <a:r>
                <a:rPr lang="en-US" sz="2400">
                  <a:solidFill>
                    <a:srgbClr val="5C3224"/>
                  </a:solidFill>
                  <a:latin typeface="Nunito Bold"/>
                </a:rPr>
                <a:t>Drug Costs </a:t>
              </a:r>
              <a:r>
                <a:rPr lang="en-US" sz="2400">
                  <a:solidFill>
                    <a:srgbClr val="5C3224"/>
                  </a:solidFill>
                  <a:latin typeface="Nunito"/>
                </a:rPr>
                <a:t>are mostly paid by people and not insurances</a:t>
              </a:r>
            </a:p>
            <a:p>
              <a:pPr algn="ctr">
                <a:lnSpc>
                  <a:spcPts val="3360"/>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Freeform 2" id="2"/>
          <p:cNvSpPr/>
          <p:nvPr/>
        </p:nvSpPr>
        <p:spPr>
          <a:xfrm flipH="false" flipV="false" rot="6097147">
            <a:off x="-4977984" y="-3197881"/>
            <a:ext cx="17288011" cy="14647660"/>
          </a:xfrm>
          <a:custGeom>
            <a:avLst/>
            <a:gdLst/>
            <a:ahLst/>
            <a:cxnLst/>
            <a:rect r="r" b="b" t="t" l="l"/>
            <a:pathLst>
              <a:path h="14647660" w="17288011">
                <a:moveTo>
                  <a:pt x="0" y="0"/>
                </a:moveTo>
                <a:lnTo>
                  <a:pt x="17288011" y="0"/>
                </a:lnTo>
                <a:lnTo>
                  <a:pt x="17288011" y="14647660"/>
                </a:lnTo>
                <a:lnTo>
                  <a:pt x="0" y="14647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458220" y="2599753"/>
            <a:ext cx="9048228" cy="1526195"/>
          </a:xfrm>
          <a:prstGeom prst="rect">
            <a:avLst/>
          </a:prstGeom>
        </p:spPr>
        <p:txBody>
          <a:bodyPr anchor="t" rtlCol="false" tIns="0" lIns="0" bIns="0" rIns="0">
            <a:spAutoFit/>
          </a:bodyPr>
          <a:lstStyle/>
          <a:p>
            <a:pPr algn="ctr">
              <a:lnSpc>
                <a:spcPts val="12200"/>
              </a:lnSpc>
            </a:pPr>
            <a:r>
              <a:rPr lang="en-US" sz="9760">
                <a:solidFill>
                  <a:srgbClr val="FFC9B3"/>
                </a:solidFill>
                <a:latin typeface="Nunito Bold Bold"/>
              </a:rPr>
              <a:t>QUESTIONS</a:t>
            </a:r>
          </a:p>
        </p:txBody>
      </p:sp>
      <p:sp>
        <p:nvSpPr>
          <p:cNvPr name="Freeform 4" id="4"/>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342428">
            <a:off x="-3763605" y="-4074770"/>
            <a:ext cx="7527211" cy="8149539"/>
          </a:xfrm>
          <a:custGeom>
            <a:avLst/>
            <a:gdLst/>
            <a:ahLst/>
            <a:cxnLst/>
            <a:rect r="r" b="b" t="t" l="l"/>
            <a:pathLst>
              <a:path h="8149539" w="7527211">
                <a:moveTo>
                  <a:pt x="0" y="0"/>
                </a:moveTo>
                <a:lnTo>
                  <a:pt x="7527210" y="0"/>
                </a:lnTo>
                <a:lnTo>
                  <a:pt x="7527210"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934626" y="4040224"/>
            <a:ext cx="4095417" cy="2891051"/>
          </a:xfrm>
          <a:prstGeom prst="rect">
            <a:avLst/>
          </a:prstGeom>
        </p:spPr>
        <p:txBody>
          <a:bodyPr anchor="t" rtlCol="false" tIns="0" lIns="0" bIns="0" rIns="0">
            <a:spAutoFit/>
          </a:bodyPr>
          <a:lstStyle/>
          <a:p>
            <a:pPr algn="ctr">
              <a:lnSpc>
                <a:spcPts val="23147"/>
              </a:lnSpc>
            </a:pPr>
            <a:r>
              <a:rPr lang="en-US" sz="18517">
                <a:solidFill>
                  <a:srgbClr val="FFC9B3"/>
                </a:solidFill>
                <a:latin typeface="Nunito Bold Bold"/>
              </a:rPr>
              <a:t>?</a:t>
            </a:r>
          </a:p>
        </p:txBody>
      </p:sp>
      <p:sp>
        <p:nvSpPr>
          <p:cNvPr name="Freeform 7" id="7"/>
          <p:cNvSpPr/>
          <p:nvPr/>
        </p:nvSpPr>
        <p:spPr>
          <a:xfrm flipH="false" flipV="false" rot="0">
            <a:off x="910712" y="2408208"/>
            <a:ext cx="5940731" cy="7597934"/>
          </a:xfrm>
          <a:custGeom>
            <a:avLst/>
            <a:gdLst/>
            <a:ahLst/>
            <a:cxnLst/>
            <a:rect r="r" b="b" t="t" l="l"/>
            <a:pathLst>
              <a:path h="7597934" w="5940731">
                <a:moveTo>
                  <a:pt x="0" y="0"/>
                </a:moveTo>
                <a:lnTo>
                  <a:pt x="5940731" y="0"/>
                </a:lnTo>
                <a:lnTo>
                  <a:pt x="5940731" y="7597933"/>
                </a:lnTo>
                <a:lnTo>
                  <a:pt x="0" y="75979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TextBox 2" id="2"/>
          <p:cNvSpPr txBox="true"/>
          <p:nvPr/>
        </p:nvSpPr>
        <p:spPr>
          <a:xfrm rot="0">
            <a:off x="1028700" y="2562755"/>
            <a:ext cx="9285360" cy="1098550"/>
          </a:xfrm>
          <a:prstGeom prst="rect">
            <a:avLst/>
          </a:prstGeom>
        </p:spPr>
        <p:txBody>
          <a:bodyPr anchor="t" rtlCol="false" tIns="0" lIns="0" bIns="0" rIns="0">
            <a:spAutoFit/>
          </a:bodyPr>
          <a:lstStyle/>
          <a:p>
            <a:pPr>
              <a:lnSpc>
                <a:spcPts val="8750"/>
              </a:lnSpc>
            </a:pPr>
            <a:r>
              <a:rPr lang="en-US" sz="7000">
                <a:solidFill>
                  <a:srgbClr val="FFC9B3"/>
                </a:solidFill>
                <a:latin typeface="Nunito Bold Bold"/>
              </a:rPr>
              <a:t>PROJECT GOALS</a:t>
            </a:r>
          </a:p>
        </p:txBody>
      </p:sp>
      <p:sp>
        <p:nvSpPr>
          <p:cNvPr name="TextBox 3" id="3"/>
          <p:cNvSpPr txBox="true"/>
          <p:nvPr/>
        </p:nvSpPr>
        <p:spPr>
          <a:xfrm rot="0">
            <a:off x="1028700" y="3604155"/>
            <a:ext cx="9285360" cy="5434329"/>
          </a:xfrm>
          <a:prstGeom prst="rect">
            <a:avLst/>
          </a:prstGeom>
        </p:spPr>
        <p:txBody>
          <a:bodyPr anchor="t" rtlCol="false" tIns="0" lIns="0" bIns="0" rIns="0">
            <a:spAutoFit/>
          </a:bodyPr>
          <a:lstStyle/>
          <a:p>
            <a:pPr marL="604524" indent="-302262" lvl="1">
              <a:lnSpc>
                <a:spcPts val="3920"/>
              </a:lnSpc>
              <a:buAutoNum type="arabicPeriod" startAt="1"/>
            </a:pPr>
            <a:r>
              <a:rPr lang="en-US" sz="2800">
                <a:solidFill>
                  <a:srgbClr val="FFC9B3"/>
                </a:solidFill>
                <a:latin typeface="Nunito"/>
              </a:rPr>
              <a:t>Identify different distribution services and analyze their services across different counties or hospitals.</a:t>
            </a:r>
          </a:p>
          <a:p>
            <a:pPr marL="604524" indent="-302262" lvl="1">
              <a:lnSpc>
                <a:spcPts val="3920"/>
              </a:lnSpc>
              <a:buAutoNum type="arabicPeriod" startAt="1"/>
            </a:pPr>
            <a:r>
              <a:rPr lang="en-US" sz="2800">
                <a:solidFill>
                  <a:srgbClr val="FFC9B3"/>
                </a:solidFill>
                <a:latin typeface="Nunito"/>
              </a:rPr>
              <a:t>Identify patterns in service utilization that may indicate disease prevalence variations by geographical area or season</a:t>
            </a:r>
          </a:p>
          <a:p>
            <a:pPr marL="604524" indent="-302262" lvl="1">
              <a:lnSpc>
                <a:spcPts val="3920"/>
              </a:lnSpc>
              <a:buAutoNum type="arabicPeriod" startAt="1"/>
            </a:pPr>
            <a:r>
              <a:rPr lang="en-US" sz="2800">
                <a:solidFill>
                  <a:srgbClr val="FFC9B3"/>
                </a:solidFill>
                <a:latin typeface="Nunito"/>
              </a:rPr>
              <a:t>Analyze the trends of mortality rates over years associated with different types of care.</a:t>
            </a:r>
          </a:p>
          <a:p>
            <a:pPr marL="604524" indent="-302262" lvl="1">
              <a:lnSpc>
                <a:spcPts val="3920"/>
              </a:lnSpc>
              <a:buAutoNum type="arabicPeriod" startAt="1"/>
            </a:pPr>
            <a:r>
              <a:rPr lang="en-US" sz="2800">
                <a:solidFill>
                  <a:srgbClr val="FFC9B3"/>
                </a:solidFill>
                <a:latin typeface="Nunito"/>
              </a:rPr>
              <a:t>Explore and understand the significance of gender and demographics of patients in receiving the care they need.</a:t>
            </a:r>
          </a:p>
          <a:p>
            <a:pPr marL="604524" indent="-302262" lvl="1">
              <a:lnSpc>
                <a:spcPts val="3920"/>
              </a:lnSpc>
              <a:buAutoNum type="arabicPeriod" startAt="1"/>
            </a:pPr>
            <a:r>
              <a:rPr lang="en-US" sz="2800">
                <a:solidFill>
                  <a:srgbClr val="FFC9B3"/>
                </a:solidFill>
                <a:latin typeface="Nunito"/>
              </a:rPr>
              <a:t>Explore the dollar cost impact that patients face.</a:t>
            </a:r>
          </a:p>
        </p:txBody>
      </p:sp>
      <p:sp>
        <p:nvSpPr>
          <p:cNvPr name="Freeform 4" id="4"/>
          <p:cNvSpPr/>
          <p:nvPr/>
        </p:nvSpPr>
        <p:spPr>
          <a:xfrm flipH="false" flipV="false" rot="-4816066">
            <a:off x="7720133" y="-2011109"/>
            <a:ext cx="16888561" cy="14309217"/>
          </a:xfrm>
          <a:custGeom>
            <a:avLst/>
            <a:gdLst/>
            <a:ahLst/>
            <a:cxnLst/>
            <a:rect r="r" b="b" t="t" l="l"/>
            <a:pathLst>
              <a:path h="14309217" w="16888561">
                <a:moveTo>
                  <a:pt x="0" y="0"/>
                </a:moveTo>
                <a:lnTo>
                  <a:pt x="16888561" y="0"/>
                </a:lnTo>
                <a:lnTo>
                  <a:pt x="16888561" y="14309218"/>
                </a:lnTo>
                <a:lnTo>
                  <a:pt x="0" y="14309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24296">
            <a:off x="11006456" y="3811847"/>
            <a:ext cx="2143032" cy="1971589"/>
          </a:xfrm>
          <a:custGeom>
            <a:avLst/>
            <a:gdLst/>
            <a:ahLst/>
            <a:cxnLst/>
            <a:rect r="r" b="b" t="t" l="l"/>
            <a:pathLst>
              <a:path h="1971589" w="2143032">
                <a:moveTo>
                  <a:pt x="0" y="0"/>
                </a:moveTo>
                <a:lnTo>
                  <a:pt x="2143032" y="0"/>
                </a:lnTo>
                <a:lnTo>
                  <a:pt x="2143032" y="1971589"/>
                </a:lnTo>
                <a:lnTo>
                  <a:pt x="0" y="1971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047205">
            <a:off x="12453930" y="5728976"/>
            <a:ext cx="9043410" cy="9791094"/>
          </a:xfrm>
          <a:custGeom>
            <a:avLst/>
            <a:gdLst/>
            <a:ahLst/>
            <a:cxnLst/>
            <a:rect r="r" b="b" t="t" l="l"/>
            <a:pathLst>
              <a:path h="9791094" w="9043410">
                <a:moveTo>
                  <a:pt x="0" y="0"/>
                </a:moveTo>
                <a:lnTo>
                  <a:pt x="9043410" y="0"/>
                </a:lnTo>
                <a:lnTo>
                  <a:pt x="9043410" y="9791094"/>
                </a:lnTo>
                <a:lnTo>
                  <a:pt x="0" y="9791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10219">
            <a:off x="15723655" y="3406228"/>
            <a:ext cx="1460273" cy="2294715"/>
          </a:xfrm>
          <a:custGeom>
            <a:avLst/>
            <a:gdLst/>
            <a:ahLst/>
            <a:cxnLst/>
            <a:rect r="r" b="b" t="t" l="l"/>
            <a:pathLst>
              <a:path h="2294715" w="1460273">
                <a:moveTo>
                  <a:pt x="0" y="0"/>
                </a:moveTo>
                <a:lnTo>
                  <a:pt x="1460273" y="0"/>
                </a:lnTo>
                <a:lnTo>
                  <a:pt x="1460273" y="2294715"/>
                </a:lnTo>
                <a:lnTo>
                  <a:pt x="0" y="22947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881308">
            <a:off x="16205968" y="6115462"/>
            <a:ext cx="495646" cy="1919755"/>
          </a:xfrm>
          <a:custGeom>
            <a:avLst/>
            <a:gdLst/>
            <a:ahLst/>
            <a:cxnLst/>
            <a:rect r="r" b="b" t="t" l="l"/>
            <a:pathLst>
              <a:path h="1919755" w="495646">
                <a:moveTo>
                  <a:pt x="0" y="0"/>
                </a:moveTo>
                <a:lnTo>
                  <a:pt x="495646" y="0"/>
                </a:lnTo>
                <a:lnTo>
                  <a:pt x="495646" y="1919755"/>
                </a:lnTo>
                <a:lnTo>
                  <a:pt x="0" y="1919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69782">
            <a:off x="14045811" y="1708376"/>
            <a:ext cx="1362403" cy="2531492"/>
          </a:xfrm>
          <a:custGeom>
            <a:avLst/>
            <a:gdLst/>
            <a:ahLst/>
            <a:cxnLst/>
            <a:rect r="r" b="b" t="t" l="l"/>
            <a:pathLst>
              <a:path h="2531492" w="1362403">
                <a:moveTo>
                  <a:pt x="0" y="0"/>
                </a:moveTo>
                <a:lnTo>
                  <a:pt x="1362404" y="0"/>
                </a:lnTo>
                <a:lnTo>
                  <a:pt x="1362404" y="2531493"/>
                </a:lnTo>
                <a:lnTo>
                  <a:pt x="0" y="25314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3932114">
            <a:off x="15718479" y="1159083"/>
            <a:ext cx="1470624" cy="2191987"/>
          </a:xfrm>
          <a:custGeom>
            <a:avLst/>
            <a:gdLst/>
            <a:ahLst/>
            <a:cxnLst/>
            <a:rect r="r" b="b" t="t" l="l"/>
            <a:pathLst>
              <a:path h="2191987" w="1470624">
                <a:moveTo>
                  <a:pt x="0" y="0"/>
                </a:moveTo>
                <a:lnTo>
                  <a:pt x="1470624" y="0"/>
                </a:lnTo>
                <a:lnTo>
                  <a:pt x="1470624" y="2191987"/>
                </a:lnTo>
                <a:lnTo>
                  <a:pt x="0" y="21919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1843487" y="819451"/>
            <a:ext cx="1180961" cy="2662002"/>
          </a:xfrm>
          <a:custGeom>
            <a:avLst/>
            <a:gdLst/>
            <a:ahLst/>
            <a:cxnLst/>
            <a:rect r="r" b="b" t="t" l="l"/>
            <a:pathLst>
              <a:path h="2662002" w="1180961">
                <a:moveTo>
                  <a:pt x="0" y="0"/>
                </a:moveTo>
                <a:lnTo>
                  <a:pt x="1180960" y="0"/>
                </a:lnTo>
                <a:lnTo>
                  <a:pt x="1180960" y="2662001"/>
                </a:lnTo>
                <a:lnTo>
                  <a:pt x="0" y="26620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3492097">
            <a:off x="10273047" y="1011500"/>
            <a:ext cx="525989" cy="2277903"/>
          </a:xfrm>
          <a:custGeom>
            <a:avLst/>
            <a:gdLst/>
            <a:ahLst/>
            <a:cxnLst/>
            <a:rect r="r" b="b" t="t" l="l"/>
            <a:pathLst>
              <a:path h="2277903" w="525989">
                <a:moveTo>
                  <a:pt x="0" y="0"/>
                </a:moveTo>
                <a:lnTo>
                  <a:pt x="525988" y="0"/>
                </a:lnTo>
                <a:lnTo>
                  <a:pt x="525988" y="2277903"/>
                </a:lnTo>
                <a:lnTo>
                  <a:pt x="0" y="227790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7467239">
            <a:off x="13018389" y="1338935"/>
            <a:ext cx="1470624" cy="2191987"/>
          </a:xfrm>
          <a:custGeom>
            <a:avLst/>
            <a:gdLst/>
            <a:ahLst/>
            <a:cxnLst/>
            <a:rect r="r" b="b" t="t" l="l"/>
            <a:pathLst>
              <a:path h="2191987" w="1470624">
                <a:moveTo>
                  <a:pt x="0" y="0"/>
                </a:moveTo>
                <a:lnTo>
                  <a:pt x="1470624" y="0"/>
                </a:lnTo>
                <a:lnTo>
                  <a:pt x="1470624" y="2191987"/>
                </a:lnTo>
                <a:lnTo>
                  <a:pt x="0" y="21919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4672712">
            <a:off x="-3310288" y="-6129893"/>
            <a:ext cx="9572748" cy="10364196"/>
          </a:xfrm>
          <a:custGeom>
            <a:avLst/>
            <a:gdLst/>
            <a:ahLst/>
            <a:cxnLst/>
            <a:rect r="r" b="b" t="t" l="l"/>
            <a:pathLst>
              <a:path h="10364196" w="9572748">
                <a:moveTo>
                  <a:pt x="0" y="0"/>
                </a:moveTo>
                <a:lnTo>
                  <a:pt x="9572748" y="0"/>
                </a:lnTo>
                <a:lnTo>
                  <a:pt x="9572748" y="10364196"/>
                </a:lnTo>
                <a:lnTo>
                  <a:pt x="0" y="10364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546365">
            <a:off x="12141907" y="5261694"/>
            <a:ext cx="3497479" cy="4049712"/>
          </a:xfrm>
          <a:custGeom>
            <a:avLst/>
            <a:gdLst/>
            <a:ahLst/>
            <a:cxnLst/>
            <a:rect r="r" b="b" t="t" l="l"/>
            <a:pathLst>
              <a:path h="4049712" w="3497479">
                <a:moveTo>
                  <a:pt x="0" y="0"/>
                </a:moveTo>
                <a:lnTo>
                  <a:pt x="3497479" y="0"/>
                </a:lnTo>
                <a:lnTo>
                  <a:pt x="3497479" y="4049713"/>
                </a:lnTo>
                <a:lnTo>
                  <a:pt x="0" y="404971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TextBox 2" id="2"/>
          <p:cNvSpPr txBox="true"/>
          <p:nvPr/>
        </p:nvSpPr>
        <p:spPr>
          <a:xfrm rot="0">
            <a:off x="3205223" y="905887"/>
            <a:ext cx="11877554" cy="1098550"/>
          </a:xfrm>
          <a:prstGeom prst="rect">
            <a:avLst/>
          </a:prstGeom>
        </p:spPr>
        <p:txBody>
          <a:bodyPr anchor="t" rtlCol="false" tIns="0" lIns="0" bIns="0" rIns="0">
            <a:spAutoFit/>
          </a:bodyPr>
          <a:lstStyle/>
          <a:p>
            <a:pPr algn="ctr">
              <a:lnSpc>
                <a:spcPts val="8750"/>
              </a:lnSpc>
            </a:pPr>
            <a:r>
              <a:rPr lang="en-US" sz="7000">
                <a:solidFill>
                  <a:srgbClr val="FFC9B3"/>
                </a:solidFill>
                <a:latin typeface="Nunito Bold Bold"/>
              </a:rPr>
              <a:t>DATA SOURCE</a:t>
            </a:r>
          </a:p>
        </p:txBody>
      </p:sp>
      <p:sp>
        <p:nvSpPr>
          <p:cNvPr name="TextBox 3" id="3"/>
          <p:cNvSpPr txBox="true"/>
          <p:nvPr/>
        </p:nvSpPr>
        <p:spPr>
          <a:xfrm rot="0">
            <a:off x="3205223" y="1928237"/>
            <a:ext cx="11877554" cy="2941320"/>
          </a:xfrm>
          <a:prstGeom prst="rect">
            <a:avLst/>
          </a:prstGeom>
        </p:spPr>
        <p:txBody>
          <a:bodyPr anchor="t" rtlCol="false" tIns="0" lIns="0" bIns="0" rIns="0">
            <a:spAutoFit/>
          </a:bodyPr>
          <a:lstStyle/>
          <a:p>
            <a:pPr algn="ctr">
              <a:lnSpc>
                <a:spcPts val="5880"/>
              </a:lnSpc>
            </a:pPr>
            <a:r>
              <a:rPr lang="en-US" sz="4200" spc="126">
                <a:solidFill>
                  <a:srgbClr val="FFC9B3"/>
                </a:solidFill>
                <a:latin typeface="Nunito"/>
              </a:rPr>
              <a:t>Center for Medicare &amp; Medicaid Services Synthetic Patient Data:</a:t>
            </a:r>
          </a:p>
          <a:p>
            <a:pPr algn="ctr">
              <a:lnSpc>
                <a:spcPts val="5880"/>
              </a:lnSpc>
            </a:pPr>
            <a:r>
              <a:rPr lang="en-US" sz="4200" spc="126">
                <a:solidFill>
                  <a:srgbClr val="FFC9B3"/>
                </a:solidFill>
                <a:latin typeface="Nunito"/>
              </a:rPr>
              <a:t>Google Big Query </a:t>
            </a:r>
          </a:p>
          <a:p>
            <a:pPr algn="ctr">
              <a:lnSpc>
                <a:spcPts val="5880"/>
              </a:lnSpc>
            </a:pPr>
          </a:p>
        </p:txBody>
      </p:sp>
      <p:sp>
        <p:nvSpPr>
          <p:cNvPr name="Freeform 4" id="4"/>
          <p:cNvSpPr/>
          <p:nvPr/>
        </p:nvSpPr>
        <p:spPr>
          <a:xfrm flipH="true" flipV="true" rot="6590698">
            <a:off x="-7674595" y="-869052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720732">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590698">
            <a:off x="10697654" y="5305023"/>
            <a:ext cx="15744553" cy="13339931"/>
          </a:xfrm>
          <a:custGeom>
            <a:avLst/>
            <a:gdLst/>
            <a:ahLst/>
            <a:cxnLst/>
            <a:rect r="r" b="b" t="t" l="l"/>
            <a:pathLst>
              <a:path h="13339931" w="15744553">
                <a:moveTo>
                  <a:pt x="0" y="0"/>
                </a:moveTo>
                <a:lnTo>
                  <a:pt x="15744554" y="0"/>
                </a:lnTo>
                <a:lnTo>
                  <a:pt x="15744554" y="13339930"/>
                </a:lnTo>
                <a:lnTo>
                  <a:pt x="0" y="13339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286370" y="4308189"/>
            <a:ext cx="3715260" cy="4114800"/>
          </a:xfrm>
          <a:custGeom>
            <a:avLst/>
            <a:gdLst/>
            <a:ahLst/>
            <a:cxnLst/>
            <a:rect r="r" b="b" t="t" l="l"/>
            <a:pathLst>
              <a:path h="4114800" w="3715260">
                <a:moveTo>
                  <a:pt x="0" y="0"/>
                </a:moveTo>
                <a:lnTo>
                  <a:pt x="3715260" y="0"/>
                </a:lnTo>
                <a:lnTo>
                  <a:pt x="371526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352137" y="2910785"/>
            <a:ext cx="7271476" cy="5924550"/>
          </a:xfrm>
          <a:prstGeom prst="rect">
            <a:avLst/>
          </a:prstGeom>
        </p:spPr>
        <p:txBody>
          <a:bodyPr anchor="t" rtlCol="false" tIns="0" lIns="0" bIns="0" rIns="0">
            <a:spAutoFit/>
          </a:bodyPr>
          <a:lstStyle/>
          <a:p>
            <a:pPr>
              <a:lnSpc>
                <a:spcPts val="2040"/>
              </a:lnSpc>
            </a:pPr>
          </a:p>
          <a:p>
            <a:pPr marL="367037" indent="-183519" lvl="1">
              <a:lnSpc>
                <a:spcPts val="2040"/>
              </a:lnSpc>
              <a:buFont typeface="Arial"/>
              <a:buChar char="•"/>
            </a:pPr>
            <a:r>
              <a:rPr lang="en-US" sz="1700" spc="51">
                <a:solidFill>
                  <a:srgbClr val="FFC9B3"/>
                </a:solidFill>
                <a:latin typeface="Roboto"/>
              </a:rPr>
              <a:t>PERSON - </a:t>
            </a:r>
          </a:p>
          <a:p>
            <a:pPr marL="734074" indent="-244691" lvl="2">
              <a:lnSpc>
                <a:spcPts val="2040"/>
              </a:lnSpc>
              <a:buFont typeface="Arial"/>
              <a:buChar char="⚬"/>
            </a:pPr>
            <a:r>
              <a:rPr lang="en-US" sz="1700" spc="51">
                <a:solidFill>
                  <a:srgbClr val="FFC9B3"/>
                </a:solidFill>
                <a:latin typeface="Roboto"/>
              </a:rPr>
              <a:t>ROWS: 2,326,856 FEATURES: 14</a:t>
            </a:r>
          </a:p>
          <a:p>
            <a:pPr marL="367037" indent="-183519" lvl="1">
              <a:lnSpc>
                <a:spcPts val="2040"/>
              </a:lnSpc>
              <a:buFont typeface="Arial"/>
              <a:buChar char="•"/>
            </a:pPr>
            <a:r>
              <a:rPr lang="en-US" sz="1700" spc="51">
                <a:solidFill>
                  <a:srgbClr val="FFC9B3"/>
                </a:solidFill>
                <a:latin typeface="Roboto"/>
              </a:rPr>
              <a:t>DEATH - </a:t>
            </a:r>
          </a:p>
          <a:p>
            <a:pPr marL="734074" indent="-244691" lvl="2">
              <a:lnSpc>
                <a:spcPts val="2040"/>
              </a:lnSpc>
              <a:buFont typeface="Arial"/>
              <a:buChar char="⚬"/>
            </a:pPr>
            <a:r>
              <a:rPr lang="en-US" sz="1700" spc="51">
                <a:solidFill>
                  <a:srgbClr val="FFC9B3"/>
                </a:solidFill>
                <a:latin typeface="Roboto"/>
              </a:rPr>
              <a:t>ROWS: 107, 644 FEATURES: 7</a:t>
            </a:r>
          </a:p>
          <a:p>
            <a:pPr marL="367037" indent="-183519" lvl="1">
              <a:lnSpc>
                <a:spcPts val="2040"/>
              </a:lnSpc>
              <a:buFont typeface="Arial"/>
              <a:buChar char="•"/>
            </a:pPr>
            <a:r>
              <a:rPr lang="en-US" sz="1700" spc="51">
                <a:solidFill>
                  <a:srgbClr val="FFC9B3"/>
                </a:solidFill>
                <a:latin typeface="Roboto"/>
              </a:rPr>
              <a:t>LOCATION - </a:t>
            </a:r>
          </a:p>
          <a:p>
            <a:pPr marL="734074" indent="-244691" lvl="2">
              <a:lnSpc>
                <a:spcPts val="2040"/>
              </a:lnSpc>
              <a:buFont typeface="Arial"/>
              <a:buChar char="⚬"/>
            </a:pPr>
            <a:r>
              <a:rPr lang="en-US" sz="1700" spc="51">
                <a:solidFill>
                  <a:srgbClr val="FFC9B3"/>
                </a:solidFill>
                <a:latin typeface="Roboto"/>
              </a:rPr>
              <a:t>ROWS: 3,185 FEATURES: 8 </a:t>
            </a:r>
          </a:p>
          <a:p>
            <a:pPr marL="367037" indent="-183519" lvl="1">
              <a:lnSpc>
                <a:spcPts val="2040"/>
              </a:lnSpc>
              <a:buFont typeface="Arial"/>
              <a:buChar char="•"/>
            </a:pPr>
            <a:r>
              <a:rPr lang="en-US" sz="1700" spc="51">
                <a:solidFill>
                  <a:srgbClr val="FFC9B3"/>
                </a:solidFill>
                <a:latin typeface="Roboto"/>
              </a:rPr>
              <a:t>OBSERVATION PERIOD - </a:t>
            </a:r>
          </a:p>
          <a:p>
            <a:pPr marL="734074" indent="-244691" lvl="2">
              <a:lnSpc>
                <a:spcPts val="2040"/>
              </a:lnSpc>
              <a:buFont typeface="Arial"/>
              <a:buChar char="⚬"/>
            </a:pPr>
            <a:r>
              <a:rPr lang="en-US" sz="1700" spc="51">
                <a:solidFill>
                  <a:srgbClr val="FFC9B3"/>
                </a:solidFill>
                <a:latin typeface="Roboto"/>
              </a:rPr>
              <a:t>ROWS: 2,098,515 FEATURES: 5</a:t>
            </a:r>
          </a:p>
          <a:p>
            <a:pPr marL="367037" indent="-183519" lvl="1">
              <a:lnSpc>
                <a:spcPts val="2040"/>
              </a:lnSpc>
              <a:buFont typeface="Arial"/>
              <a:buChar char="•"/>
            </a:pPr>
            <a:r>
              <a:rPr lang="en-US" sz="1700" spc="51">
                <a:solidFill>
                  <a:srgbClr val="FFC9B3"/>
                </a:solidFill>
                <a:latin typeface="Roboto"/>
              </a:rPr>
              <a:t>PROCEDURE OCCURRENCE - </a:t>
            </a:r>
          </a:p>
          <a:p>
            <a:pPr marL="734074" indent="-244691" lvl="2">
              <a:lnSpc>
                <a:spcPts val="2040"/>
              </a:lnSpc>
              <a:buFont typeface="Arial"/>
              <a:buChar char="⚬"/>
            </a:pPr>
            <a:r>
              <a:rPr lang="en-US" sz="1700" spc="51">
                <a:solidFill>
                  <a:srgbClr val="FFC9B3"/>
                </a:solidFill>
                <a:latin typeface="Roboto"/>
              </a:rPr>
              <a:t>ROWS: 278,769,529 FEATURES: 14</a:t>
            </a:r>
          </a:p>
          <a:p>
            <a:pPr marL="367037" indent="-183519" lvl="1">
              <a:lnSpc>
                <a:spcPts val="2040"/>
              </a:lnSpc>
              <a:buFont typeface="Arial"/>
              <a:buChar char="•"/>
            </a:pPr>
            <a:r>
              <a:rPr lang="en-US" sz="1700" spc="51">
                <a:solidFill>
                  <a:srgbClr val="FFC9B3"/>
                </a:solidFill>
                <a:latin typeface="Roboto"/>
              </a:rPr>
              <a:t>PROVIDER - </a:t>
            </a:r>
          </a:p>
          <a:p>
            <a:pPr marL="734074" indent="-244691" lvl="2">
              <a:lnSpc>
                <a:spcPts val="2040"/>
              </a:lnSpc>
              <a:buFont typeface="Arial"/>
              <a:buChar char="⚬"/>
            </a:pPr>
            <a:r>
              <a:rPr lang="en-US" sz="1700" spc="51">
                <a:solidFill>
                  <a:srgbClr val="FFC9B3"/>
                </a:solidFill>
                <a:latin typeface="Roboto"/>
              </a:rPr>
              <a:t>ROWS: 905,492 FEATURES: 13</a:t>
            </a:r>
          </a:p>
          <a:p>
            <a:pPr marL="367037" indent="-183519" lvl="1">
              <a:lnSpc>
                <a:spcPts val="2040"/>
              </a:lnSpc>
              <a:buFont typeface="Arial"/>
              <a:buChar char="•"/>
            </a:pPr>
            <a:r>
              <a:rPr lang="en-US" sz="1700" spc="51">
                <a:solidFill>
                  <a:srgbClr val="FFC9B3"/>
                </a:solidFill>
                <a:latin typeface="Roboto"/>
              </a:rPr>
              <a:t>CONDITION ERA - </a:t>
            </a:r>
          </a:p>
          <a:p>
            <a:pPr marL="734074" indent="-244691" lvl="2">
              <a:lnSpc>
                <a:spcPts val="2040"/>
              </a:lnSpc>
              <a:buFont typeface="Arial"/>
              <a:buChar char="⚬"/>
            </a:pPr>
            <a:r>
              <a:rPr lang="en-US" sz="1700" spc="51">
                <a:solidFill>
                  <a:srgbClr val="FFC9B3"/>
                </a:solidFill>
                <a:latin typeface="Roboto"/>
              </a:rPr>
              <a:t>ROWS: 223,393,336 FEATURES: 6</a:t>
            </a:r>
          </a:p>
          <a:p>
            <a:pPr marL="367037" indent="-183519" lvl="1">
              <a:lnSpc>
                <a:spcPts val="2040"/>
              </a:lnSpc>
              <a:buFont typeface="Arial"/>
              <a:buChar char="•"/>
            </a:pPr>
            <a:r>
              <a:rPr lang="en-US" sz="1700" spc="51">
                <a:solidFill>
                  <a:srgbClr val="FFC9B3"/>
                </a:solidFill>
                <a:latin typeface="Roboto"/>
              </a:rPr>
              <a:t>DOSE ERA - </a:t>
            </a:r>
          </a:p>
          <a:p>
            <a:pPr marL="734074" indent="-244691" lvl="2">
              <a:lnSpc>
                <a:spcPts val="2040"/>
              </a:lnSpc>
              <a:buFont typeface="Arial"/>
              <a:buChar char="⚬"/>
            </a:pPr>
            <a:r>
              <a:rPr lang="en-US" sz="1700" spc="51">
                <a:solidFill>
                  <a:srgbClr val="FFC9B3"/>
                </a:solidFill>
                <a:latin typeface="Roboto"/>
              </a:rPr>
              <a:t>ROWS: 122,262,518 FEATURES: 7</a:t>
            </a:r>
          </a:p>
          <a:p>
            <a:pPr marL="367037" indent="-183519" lvl="1">
              <a:lnSpc>
                <a:spcPts val="2040"/>
              </a:lnSpc>
              <a:buFont typeface="Arial"/>
              <a:buChar char="•"/>
            </a:pPr>
            <a:r>
              <a:rPr lang="en-US" sz="1700" spc="51">
                <a:solidFill>
                  <a:srgbClr val="FFC9B3"/>
                </a:solidFill>
                <a:latin typeface="Roboto"/>
              </a:rPr>
              <a:t>COST - </a:t>
            </a:r>
          </a:p>
          <a:p>
            <a:pPr marL="734074" indent="-244691" lvl="2">
              <a:lnSpc>
                <a:spcPts val="2040"/>
              </a:lnSpc>
              <a:buFont typeface="Arial"/>
              <a:buChar char="⚬"/>
            </a:pPr>
            <a:r>
              <a:rPr lang="en-US" sz="1700" spc="51">
                <a:solidFill>
                  <a:srgbClr val="FFC9B3"/>
                </a:solidFill>
                <a:latin typeface="Roboto"/>
              </a:rPr>
              <a:t>ROWS: 748,940,384 FEATURES: 22</a:t>
            </a:r>
          </a:p>
          <a:p>
            <a:pPr marL="367037" indent="-183519" lvl="1">
              <a:lnSpc>
                <a:spcPts val="2040"/>
              </a:lnSpc>
              <a:buFont typeface="Arial"/>
              <a:buChar char="•"/>
            </a:pPr>
            <a:r>
              <a:rPr lang="en-US" sz="1700" spc="51">
                <a:solidFill>
                  <a:srgbClr val="FFC9B3"/>
                </a:solidFill>
                <a:latin typeface="Roboto"/>
              </a:rPr>
              <a:t>PAYER PLAN PERIOD - </a:t>
            </a:r>
          </a:p>
          <a:p>
            <a:pPr marL="734074" indent="-244691" lvl="2">
              <a:lnSpc>
                <a:spcPts val="2040"/>
              </a:lnSpc>
              <a:buFont typeface="Arial"/>
              <a:buChar char="⚬"/>
            </a:pPr>
            <a:r>
              <a:rPr lang="en-US" sz="1700" spc="51">
                <a:solidFill>
                  <a:srgbClr val="FFC9B3"/>
                </a:solidFill>
                <a:latin typeface="Roboto"/>
              </a:rPr>
              <a:t>ROWS: 7,789,512 FEATURES: 17</a:t>
            </a:r>
          </a:p>
          <a:p>
            <a:pPr marL="367037" indent="-183519" lvl="1">
              <a:lnSpc>
                <a:spcPts val="2040"/>
              </a:lnSpc>
              <a:buFont typeface="Arial"/>
              <a:buChar char="•"/>
            </a:pPr>
            <a:r>
              <a:rPr lang="en-US" sz="1700" spc="51">
                <a:solidFill>
                  <a:srgbClr val="FFC9B3"/>
                </a:solidFill>
                <a:latin typeface="Roboto"/>
              </a:rPr>
              <a:t>CONCEPT - </a:t>
            </a:r>
          </a:p>
          <a:p>
            <a:pPr marL="734074" indent="-244691" lvl="2">
              <a:lnSpc>
                <a:spcPts val="2040"/>
              </a:lnSpc>
              <a:buFont typeface="Arial"/>
              <a:buChar char="⚬"/>
            </a:pPr>
            <a:r>
              <a:rPr lang="en-US" sz="1700" spc="51">
                <a:solidFill>
                  <a:srgbClr val="FFC9B3"/>
                </a:solidFill>
                <a:latin typeface="Roboto"/>
              </a:rPr>
              <a:t>ROWS: 3,902,588 FEATURES: 10</a:t>
            </a:r>
          </a:p>
        </p:txBody>
      </p:sp>
      <p:sp>
        <p:nvSpPr>
          <p:cNvPr name="TextBox 10" id="10"/>
          <p:cNvSpPr txBox="true"/>
          <p:nvPr/>
        </p:nvSpPr>
        <p:spPr>
          <a:xfrm rot="0">
            <a:off x="703981" y="9334756"/>
            <a:ext cx="11537340" cy="771525"/>
          </a:xfrm>
          <a:prstGeom prst="rect">
            <a:avLst/>
          </a:prstGeom>
        </p:spPr>
        <p:txBody>
          <a:bodyPr anchor="t" rtlCol="false" tIns="0" lIns="0" bIns="0" rIns="0">
            <a:spAutoFit/>
          </a:bodyPr>
          <a:lstStyle/>
          <a:p>
            <a:pPr>
              <a:lnSpc>
                <a:spcPts val="1501"/>
              </a:lnSpc>
            </a:pPr>
            <a:r>
              <a:rPr lang="en-US" sz="1251" spc="37">
                <a:solidFill>
                  <a:srgbClr val="FFC9B3"/>
                </a:solidFill>
                <a:latin typeface="Roboto"/>
              </a:rPr>
              <a:t>THE CMS SYNTHETIC PATIENT DATA IN BIGQUERY OFFERS A SIMULATED SNAPSHOT OF MEDICARE INSURANCE CLAIMS FROM 2008-2010. IT INCLUDES ANONYMIZED INFORMATION ON 2.33 MILLION PATIENTS, ENCOMPASSING DIAGNOSES, PROCEDURES, MEDICATIONS, ENCOUNTERS, AND PROVIDER DETAILS. WHILE NOT REFLECTING REAL INDIVIDUALS, THIS DATA ALLOWS RESEARCHERS TO EXPLORE HEALTHCARE TRENDS AND PATTERNS RELATED TO DISEASE PREVALENCE, MORTALITY RATES, PROVIDER ANALYSIS, AND COST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grpSp>
        <p:nvGrpSpPr>
          <p:cNvPr name="Group 2" id="2"/>
          <p:cNvGrpSpPr/>
          <p:nvPr/>
        </p:nvGrpSpPr>
        <p:grpSpPr>
          <a:xfrm rot="0">
            <a:off x="7573360" y="3711129"/>
            <a:ext cx="9685940" cy="6180582"/>
            <a:chOff x="0" y="0"/>
            <a:chExt cx="2551029" cy="1627808"/>
          </a:xfrm>
        </p:grpSpPr>
        <p:sp>
          <p:nvSpPr>
            <p:cNvPr name="Freeform 3" id="3"/>
            <p:cNvSpPr/>
            <p:nvPr/>
          </p:nvSpPr>
          <p:spPr>
            <a:xfrm flipH="false" flipV="false" rot="0">
              <a:off x="0" y="0"/>
              <a:ext cx="2551029" cy="1627808"/>
            </a:xfrm>
            <a:custGeom>
              <a:avLst/>
              <a:gdLst/>
              <a:ahLst/>
              <a:cxnLst/>
              <a:rect r="r" b="b" t="t" l="l"/>
              <a:pathLst>
                <a:path h="1627808" w="2551029">
                  <a:moveTo>
                    <a:pt x="9592" y="0"/>
                  </a:moveTo>
                  <a:lnTo>
                    <a:pt x="2541438" y="0"/>
                  </a:lnTo>
                  <a:cubicBezTo>
                    <a:pt x="2546735" y="0"/>
                    <a:pt x="2551029" y="4294"/>
                    <a:pt x="2551029" y="9592"/>
                  </a:cubicBezTo>
                  <a:lnTo>
                    <a:pt x="2551029" y="1618216"/>
                  </a:lnTo>
                  <a:cubicBezTo>
                    <a:pt x="2551029" y="1620760"/>
                    <a:pt x="2550019" y="1623200"/>
                    <a:pt x="2548220" y="1624998"/>
                  </a:cubicBezTo>
                  <a:cubicBezTo>
                    <a:pt x="2546421" y="1626797"/>
                    <a:pt x="2543982" y="1627808"/>
                    <a:pt x="2541438" y="1627808"/>
                  </a:cubicBezTo>
                  <a:lnTo>
                    <a:pt x="9592" y="1627808"/>
                  </a:lnTo>
                  <a:cubicBezTo>
                    <a:pt x="4294" y="1627808"/>
                    <a:pt x="0" y="1623513"/>
                    <a:pt x="0" y="1618216"/>
                  </a:cubicBezTo>
                  <a:lnTo>
                    <a:pt x="0" y="9592"/>
                  </a:lnTo>
                  <a:cubicBezTo>
                    <a:pt x="0" y="4294"/>
                    <a:pt x="4294" y="0"/>
                    <a:pt x="9592" y="0"/>
                  </a:cubicBezTo>
                  <a:close/>
                </a:path>
              </a:pathLst>
            </a:custGeom>
            <a:solidFill>
              <a:srgbClr val="A5DAF3"/>
            </a:solidFill>
          </p:spPr>
        </p:sp>
        <p:sp>
          <p:nvSpPr>
            <p:cNvPr name="TextBox 4" id="4"/>
            <p:cNvSpPr txBox="true"/>
            <p:nvPr/>
          </p:nvSpPr>
          <p:spPr>
            <a:xfrm>
              <a:off x="0" y="-66675"/>
              <a:ext cx="2551029" cy="1694483"/>
            </a:xfrm>
            <a:prstGeom prst="rect">
              <a:avLst/>
            </a:prstGeom>
          </p:spPr>
          <p:txBody>
            <a:bodyPr anchor="ctr" rtlCol="false" tIns="50800" lIns="50800" bIns="50800" rIns="50800"/>
            <a:lstStyle/>
            <a:p>
              <a:pPr algn="ctr">
                <a:lnSpc>
                  <a:spcPts val="4340"/>
                </a:lnSpc>
              </a:pPr>
            </a:p>
            <a:p>
              <a:pPr algn="ctr">
                <a:lnSpc>
                  <a:spcPts val="4340"/>
                </a:lnSpc>
              </a:pPr>
              <a:r>
                <a:rPr lang="en-US" sz="3100">
                  <a:solidFill>
                    <a:srgbClr val="5C3224"/>
                  </a:solidFill>
                  <a:latin typeface="Nunito"/>
                </a:rPr>
                <a:t>As the healthcare landscape continues to change, characterized by increasing costs, varying disease prevalence, and demographic shifts, we think it’s crucial to understand and optimize healthcare services across various settings and populations. Our motivation is to help the US healthcare system in improving the delivery of healthcare and the distribution of resources.</a:t>
              </a:r>
            </a:p>
            <a:p>
              <a:pPr algn="ctr">
                <a:lnSpc>
                  <a:spcPts val="4340"/>
                </a:lnSpc>
              </a:pPr>
            </a:p>
          </p:txBody>
        </p:sp>
      </p:grpSp>
      <p:sp>
        <p:nvSpPr>
          <p:cNvPr name="Freeform 5" id="5"/>
          <p:cNvSpPr/>
          <p:nvPr/>
        </p:nvSpPr>
        <p:spPr>
          <a:xfrm flipH="false" flipV="false" rot="5664512">
            <a:off x="-6482015" y="-1201226"/>
            <a:ext cx="16333616" cy="13839027"/>
          </a:xfrm>
          <a:custGeom>
            <a:avLst/>
            <a:gdLst/>
            <a:ahLst/>
            <a:cxnLst/>
            <a:rect r="r" b="b" t="t" l="l"/>
            <a:pathLst>
              <a:path h="13839027" w="16333616">
                <a:moveTo>
                  <a:pt x="0" y="0"/>
                </a:moveTo>
                <a:lnTo>
                  <a:pt x="16333616" y="0"/>
                </a:lnTo>
                <a:lnTo>
                  <a:pt x="16333616" y="13839027"/>
                </a:lnTo>
                <a:lnTo>
                  <a:pt x="0" y="13839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677382">
            <a:off x="-5004519" y="3130542"/>
            <a:ext cx="11064688" cy="11979485"/>
          </a:xfrm>
          <a:custGeom>
            <a:avLst/>
            <a:gdLst/>
            <a:ahLst/>
            <a:cxnLst/>
            <a:rect r="r" b="b" t="t" l="l"/>
            <a:pathLst>
              <a:path h="11979485" w="11064688">
                <a:moveTo>
                  <a:pt x="0" y="0"/>
                </a:moveTo>
                <a:lnTo>
                  <a:pt x="11064688" y="0"/>
                </a:lnTo>
                <a:lnTo>
                  <a:pt x="11064688" y="11979486"/>
                </a:lnTo>
                <a:lnTo>
                  <a:pt x="0" y="119794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3703994"/>
            <a:ext cx="6587407" cy="6848911"/>
          </a:xfrm>
          <a:custGeom>
            <a:avLst/>
            <a:gdLst/>
            <a:ahLst/>
            <a:cxnLst/>
            <a:rect r="r" b="b" t="t" l="l"/>
            <a:pathLst>
              <a:path h="6848911" w="6587407">
                <a:moveTo>
                  <a:pt x="0" y="0"/>
                </a:moveTo>
                <a:lnTo>
                  <a:pt x="6587407" y="0"/>
                </a:lnTo>
                <a:lnTo>
                  <a:pt x="6587407" y="6848912"/>
                </a:lnTo>
                <a:lnTo>
                  <a:pt x="0" y="68489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573360" y="1578222"/>
            <a:ext cx="9685940" cy="979805"/>
          </a:xfrm>
          <a:prstGeom prst="rect">
            <a:avLst/>
          </a:prstGeom>
        </p:spPr>
        <p:txBody>
          <a:bodyPr anchor="t" rtlCol="false" tIns="0" lIns="0" bIns="0" rIns="0">
            <a:spAutoFit/>
          </a:bodyPr>
          <a:lstStyle/>
          <a:p>
            <a:pPr algn="ctr">
              <a:lnSpc>
                <a:spcPts val="7750"/>
              </a:lnSpc>
            </a:pPr>
            <a:r>
              <a:rPr lang="en-US" sz="6200">
                <a:solidFill>
                  <a:srgbClr val="2D799C"/>
                </a:solidFill>
                <a:latin typeface="Nunito Bold Bold"/>
              </a:rPr>
              <a:t>MOTIVATION</a:t>
            </a:r>
          </a:p>
        </p:txBody>
      </p:sp>
      <p:sp>
        <p:nvSpPr>
          <p:cNvPr name="Freeform 9" id="9"/>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Freeform 2" id="2"/>
          <p:cNvSpPr/>
          <p:nvPr/>
        </p:nvSpPr>
        <p:spPr>
          <a:xfrm flipH="false" flipV="false" rot="6097147">
            <a:off x="-4977984" y="-3197881"/>
            <a:ext cx="17288011" cy="14647660"/>
          </a:xfrm>
          <a:custGeom>
            <a:avLst/>
            <a:gdLst/>
            <a:ahLst/>
            <a:cxnLst/>
            <a:rect r="r" b="b" t="t" l="l"/>
            <a:pathLst>
              <a:path h="14647660" w="17288011">
                <a:moveTo>
                  <a:pt x="0" y="0"/>
                </a:moveTo>
                <a:lnTo>
                  <a:pt x="17288011" y="0"/>
                </a:lnTo>
                <a:lnTo>
                  <a:pt x="17288011" y="14647660"/>
                </a:lnTo>
                <a:lnTo>
                  <a:pt x="0" y="14647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469942" y="2289999"/>
            <a:ext cx="9507256" cy="2242736"/>
          </a:xfrm>
          <a:prstGeom prst="rect">
            <a:avLst/>
          </a:prstGeom>
        </p:spPr>
        <p:txBody>
          <a:bodyPr anchor="t" rtlCol="false" tIns="0" lIns="0" bIns="0" rIns="0">
            <a:spAutoFit/>
          </a:bodyPr>
          <a:lstStyle/>
          <a:p>
            <a:pPr algn="ctr">
              <a:lnSpc>
                <a:spcPts val="5924"/>
              </a:lnSpc>
            </a:pPr>
            <a:r>
              <a:rPr lang="en-US" sz="4739">
                <a:solidFill>
                  <a:srgbClr val="FFC9B3"/>
                </a:solidFill>
                <a:latin typeface="Nunito Bold Bold"/>
              </a:rPr>
              <a:t>COMMON HEALTHCARE CONDITIONS AND DOSING PATTERNS  </a:t>
            </a:r>
          </a:p>
        </p:txBody>
      </p:sp>
      <p:sp>
        <p:nvSpPr>
          <p:cNvPr name="Freeform 4" id="4"/>
          <p:cNvSpPr/>
          <p:nvPr/>
        </p:nvSpPr>
        <p:spPr>
          <a:xfrm flipH="false" flipV="false" rot="0">
            <a:off x="12294482" y="5868857"/>
            <a:ext cx="2082878" cy="984633"/>
          </a:xfrm>
          <a:custGeom>
            <a:avLst/>
            <a:gdLst/>
            <a:ahLst/>
            <a:cxnLst/>
            <a:rect r="r" b="b" t="t" l="l"/>
            <a:pathLst>
              <a:path h="984633" w="2082878">
                <a:moveTo>
                  <a:pt x="0" y="0"/>
                </a:moveTo>
                <a:lnTo>
                  <a:pt x="2082878" y="0"/>
                </a:lnTo>
                <a:lnTo>
                  <a:pt x="2082878" y="984633"/>
                </a:lnTo>
                <a:lnTo>
                  <a:pt x="0" y="984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342428">
            <a:off x="-3763605" y="-4074770"/>
            <a:ext cx="7527211" cy="8149539"/>
          </a:xfrm>
          <a:custGeom>
            <a:avLst/>
            <a:gdLst/>
            <a:ahLst/>
            <a:cxnLst/>
            <a:rect r="r" b="b" t="t" l="l"/>
            <a:pathLst>
              <a:path h="8149539" w="7527211">
                <a:moveTo>
                  <a:pt x="0" y="0"/>
                </a:moveTo>
                <a:lnTo>
                  <a:pt x="7527210" y="0"/>
                </a:lnTo>
                <a:lnTo>
                  <a:pt x="7527210" y="8149540"/>
                </a:lnTo>
                <a:lnTo>
                  <a:pt x="0" y="8149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3173" y="2318574"/>
            <a:ext cx="5918765" cy="8845980"/>
          </a:xfrm>
          <a:custGeom>
            <a:avLst/>
            <a:gdLst/>
            <a:ahLst/>
            <a:cxnLst/>
            <a:rect r="r" b="b" t="t" l="l"/>
            <a:pathLst>
              <a:path h="8845980" w="5918765">
                <a:moveTo>
                  <a:pt x="0" y="0"/>
                </a:moveTo>
                <a:lnTo>
                  <a:pt x="5918765" y="0"/>
                </a:lnTo>
                <a:lnTo>
                  <a:pt x="5918765" y="8845980"/>
                </a:lnTo>
                <a:lnTo>
                  <a:pt x="0" y="88459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4785627">
            <a:off x="8362569" y="-1463946"/>
            <a:ext cx="16333616" cy="13839027"/>
          </a:xfrm>
          <a:custGeom>
            <a:avLst/>
            <a:gdLst/>
            <a:ahLst/>
            <a:cxnLst/>
            <a:rect r="r" b="b" t="t" l="l"/>
            <a:pathLst>
              <a:path h="13839027" w="16333616">
                <a:moveTo>
                  <a:pt x="0" y="0"/>
                </a:moveTo>
                <a:lnTo>
                  <a:pt x="16333617" y="0"/>
                </a:lnTo>
                <a:lnTo>
                  <a:pt x="16333617" y="13839028"/>
                </a:lnTo>
                <a:lnTo>
                  <a:pt x="0" y="138390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09273" y="1701732"/>
            <a:ext cx="6150027" cy="8996050"/>
          </a:xfrm>
          <a:custGeom>
            <a:avLst/>
            <a:gdLst/>
            <a:ahLst/>
            <a:cxnLst/>
            <a:rect r="r" b="b" t="t" l="l"/>
            <a:pathLst>
              <a:path h="8996050" w="6150027">
                <a:moveTo>
                  <a:pt x="0" y="0"/>
                </a:moveTo>
                <a:lnTo>
                  <a:pt x="6150027" y="0"/>
                </a:lnTo>
                <a:lnTo>
                  <a:pt x="6150027" y="8996051"/>
                </a:lnTo>
                <a:lnTo>
                  <a:pt x="0" y="8996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229910"/>
            <a:ext cx="9694433" cy="2707005"/>
          </a:xfrm>
          <a:prstGeom prst="rect">
            <a:avLst/>
          </a:prstGeom>
        </p:spPr>
        <p:txBody>
          <a:bodyPr anchor="t" rtlCol="false" tIns="0" lIns="0" bIns="0" rIns="0">
            <a:spAutoFit/>
          </a:bodyPr>
          <a:lstStyle/>
          <a:p>
            <a:pPr algn="ctr">
              <a:lnSpc>
                <a:spcPts val="7125"/>
              </a:lnSpc>
            </a:pPr>
            <a:r>
              <a:rPr lang="en-US" sz="5700">
                <a:solidFill>
                  <a:srgbClr val="2D799C"/>
                </a:solidFill>
                <a:latin typeface="Nunito Bold Bold"/>
              </a:rPr>
              <a:t>WHAT ARE THE TOP MEDICAL CONDITIONS ACROSS UNITED STATES?</a:t>
            </a:r>
          </a:p>
        </p:txBody>
      </p:sp>
      <p:sp>
        <p:nvSpPr>
          <p:cNvPr name="Freeform 5" id="5"/>
          <p:cNvSpPr/>
          <p:nvPr/>
        </p:nvSpPr>
        <p:spPr>
          <a:xfrm flipH="false" flipV="false" rot="-5588600">
            <a:off x="-3254820" y="-4702591"/>
            <a:ext cx="7540651" cy="8164091"/>
          </a:xfrm>
          <a:custGeom>
            <a:avLst/>
            <a:gdLst/>
            <a:ahLst/>
            <a:cxnLst/>
            <a:rect r="r" b="b" t="t" l="l"/>
            <a:pathLst>
              <a:path h="8164091" w="7540651">
                <a:moveTo>
                  <a:pt x="0" y="0"/>
                </a:moveTo>
                <a:lnTo>
                  <a:pt x="7540651" y="0"/>
                </a:lnTo>
                <a:lnTo>
                  <a:pt x="7540651" y="8164091"/>
                </a:lnTo>
                <a:lnTo>
                  <a:pt x="0" y="8164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412279">
            <a:off x="15235726" y="-4682119"/>
            <a:ext cx="7708051" cy="8345331"/>
          </a:xfrm>
          <a:custGeom>
            <a:avLst/>
            <a:gdLst/>
            <a:ahLst/>
            <a:cxnLst/>
            <a:rect r="r" b="b" t="t" l="l"/>
            <a:pathLst>
              <a:path h="8345331" w="7708051">
                <a:moveTo>
                  <a:pt x="0" y="0"/>
                </a:moveTo>
                <a:lnTo>
                  <a:pt x="7708051" y="0"/>
                </a:lnTo>
                <a:lnTo>
                  <a:pt x="7708051" y="8345331"/>
                </a:lnTo>
                <a:lnTo>
                  <a:pt x="0" y="83453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57853" y="3936915"/>
            <a:ext cx="10644717" cy="6350085"/>
          </a:xfrm>
          <a:custGeom>
            <a:avLst/>
            <a:gdLst/>
            <a:ahLst/>
            <a:cxnLst/>
            <a:rect r="r" b="b" t="t" l="l"/>
            <a:pathLst>
              <a:path h="6350085" w="10644717">
                <a:moveTo>
                  <a:pt x="0" y="0"/>
                </a:moveTo>
                <a:lnTo>
                  <a:pt x="10644716" y="0"/>
                </a:lnTo>
                <a:lnTo>
                  <a:pt x="10644716" y="6350085"/>
                </a:lnTo>
                <a:lnTo>
                  <a:pt x="0" y="6350085"/>
                </a:lnTo>
                <a:lnTo>
                  <a:pt x="0" y="0"/>
                </a:lnTo>
                <a:close/>
              </a:path>
            </a:pathLst>
          </a:custGeom>
          <a:blipFill>
            <a:blip r:embed="rId8"/>
            <a:stretch>
              <a:fillRect l="0" t="-4480" r="0" b="-448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339417">
            <a:off x="-4376440" y="4903567"/>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84412">
            <a:off x="10517651" y="-8747965"/>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182" y="5143500"/>
            <a:ext cx="4974400" cy="5560813"/>
          </a:xfrm>
          <a:custGeom>
            <a:avLst/>
            <a:gdLst/>
            <a:ahLst/>
            <a:cxnLst/>
            <a:rect r="r" b="b" t="t" l="l"/>
            <a:pathLst>
              <a:path h="5560813" w="4974400">
                <a:moveTo>
                  <a:pt x="0" y="0"/>
                </a:moveTo>
                <a:lnTo>
                  <a:pt x="4974400" y="0"/>
                </a:lnTo>
                <a:lnTo>
                  <a:pt x="4974400" y="5560813"/>
                </a:lnTo>
                <a:lnTo>
                  <a:pt x="0" y="5560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067172" y="4787157"/>
            <a:ext cx="4731283" cy="8942287"/>
          </a:xfrm>
          <a:custGeom>
            <a:avLst/>
            <a:gdLst/>
            <a:ahLst/>
            <a:cxnLst/>
            <a:rect r="r" b="b" t="t" l="l"/>
            <a:pathLst>
              <a:path h="8942287" w="4731283">
                <a:moveTo>
                  <a:pt x="0" y="0"/>
                </a:moveTo>
                <a:lnTo>
                  <a:pt x="4731283" y="0"/>
                </a:lnTo>
                <a:lnTo>
                  <a:pt x="4731283" y="8942286"/>
                </a:lnTo>
                <a:lnTo>
                  <a:pt x="0" y="89422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855187" y="1775515"/>
            <a:ext cx="14577627" cy="2143125"/>
          </a:xfrm>
          <a:prstGeom prst="rect">
            <a:avLst/>
          </a:prstGeom>
        </p:spPr>
        <p:txBody>
          <a:bodyPr anchor="t" rtlCol="false" tIns="0" lIns="0" bIns="0" rIns="0">
            <a:spAutoFit/>
          </a:bodyPr>
          <a:lstStyle/>
          <a:p>
            <a:pPr algn="ctr">
              <a:lnSpc>
                <a:spcPts val="5625"/>
              </a:lnSpc>
            </a:pPr>
            <a:r>
              <a:rPr lang="en-US" sz="4500">
                <a:solidFill>
                  <a:srgbClr val="2D799C"/>
                </a:solidFill>
                <a:latin typeface="Nunito Bold"/>
              </a:rPr>
              <a:t> What are the variations in medical conditions observed between genders?</a:t>
            </a:r>
          </a:p>
          <a:p>
            <a:pPr algn="ctr">
              <a:lnSpc>
                <a:spcPts val="5625"/>
              </a:lnSpc>
            </a:pPr>
          </a:p>
        </p:txBody>
      </p:sp>
      <p:pic>
        <p:nvPicPr>
          <p:cNvPr name="Picture 7" id="7"/>
          <p:cNvPicPr>
            <a:picLocks noChangeAspect="true"/>
          </p:cNvPicPr>
          <p:nvPr/>
        </p:nvPicPr>
        <p:blipFill>
          <a:blip r:embed="rId10"/>
          <a:stretch>
            <a:fillRect/>
          </a:stretch>
        </p:blipFill>
        <p:spPr>
          <a:xfrm rot="0">
            <a:off x="8454897" y="3388655"/>
            <a:ext cx="8269232" cy="5701835"/>
          </a:xfrm>
          <a:prstGeom prst="rect">
            <a:avLst/>
          </a:prstGeom>
        </p:spPr>
      </p:pic>
      <p:pic>
        <p:nvPicPr>
          <p:cNvPr name="Picture 8" id="8"/>
          <p:cNvPicPr>
            <a:picLocks noChangeAspect="true"/>
          </p:cNvPicPr>
          <p:nvPr/>
        </p:nvPicPr>
        <p:blipFill>
          <a:blip r:embed="rId11"/>
          <a:stretch>
            <a:fillRect/>
          </a:stretch>
        </p:blipFill>
        <p:spPr>
          <a:xfrm rot="0">
            <a:off x="1682162" y="3452164"/>
            <a:ext cx="8196565" cy="5632271"/>
          </a:xfrm>
          <a:prstGeom prst="rect">
            <a:avLst/>
          </a:prstGeom>
        </p:spPr>
      </p:pic>
      <p:sp>
        <p:nvSpPr>
          <p:cNvPr name="TextBox 9" id="9"/>
          <p:cNvSpPr txBox="true"/>
          <p:nvPr/>
        </p:nvSpPr>
        <p:spPr>
          <a:xfrm rot="0">
            <a:off x="9927946" y="3442390"/>
            <a:ext cx="5323136" cy="476250"/>
          </a:xfrm>
          <a:prstGeom prst="rect">
            <a:avLst/>
          </a:prstGeom>
        </p:spPr>
        <p:txBody>
          <a:bodyPr anchor="t" rtlCol="false" tIns="0" lIns="0" bIns="0" rIns="0">
            <a:spAutoFit/>
          </a:bodyPr>
          <a:lstStyle/>
          <a:p>
            <a:pPr algn="ctr">
              <a:lnSpc>
                <a:spcPts val="3600"/>
              </a:lnSpc>
              <a:spcBef>
                <a:spcPct val="0"/>
              </a:spcBef>
            </a:pPr>
            <a:r>
              <a:rPr lang="en-US" sz="3000" spc="89">
                <a:solidFill>
                  <a:srgbClr val="2D799C"/>
                </a:solidFill>
                <a:latin typeface="Roboto Bold"/>
              </a:rPr>
              <a:t>TOP 5 DISEASES FOR MALES</a:t>
            </a:r>
          </a:p>
        </p:txBody>
      </p:sp>
      <p:sp>
        <p:nvSpPr>
          <p:cNvPr name="TextBox 10" id="10"/>
          <p:cNvSpPr txBox="true"/>
          <p:nvPr/>
        </p:nvSpPr>
        <p:spPr>
          <a:xfrm rot="0">
            <a:off x="2411767" y="3442390"/>
            <a:ext cx="5769099" cy="476250"/>
          </a:xfrm>
          <a:prstGeom prst="rect">
            <a:avLst/>
          </a:prstGeom>
        </p:spPr>
        <p:txBody>
          <a:bodyPr anchor="t" rtlCol="false" tIns="0" lIns="0" bIns="0" rIns="0">
            <a:spAutoFit/>
          </a:bodyPr>
          <a:lstStyle/>
          <a:p>
            <a:pPr algn="ctr">
              <a:lnSpc>
                <a:spcPts val="3600"/>
              </a:lnSpc>
              <a:spcBef>
                <a:spcPct val="0"/>
              </a:spcBef>
            </a:pPr>
            <a:r>
              <a:rPr lang="en-US" sz="3000" spc="89">
                <a:solidFill>
                  <a:srgbClr val="2D799C"/>
                </a:solidFill>
                <a:latin typeface="Roboto Bold"/>
              </a:rPr>
              <a:t>TOP 5 DISEASES FOR FEMALES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2555465">
            <a:off x="-7140892" y="2332960"/>
            <a:ext cx="15401505" cy="16674858"/>
          </a:xfrm>
          <a:custGeom>
            <a:avLst/>
            <a:gdLst/>
            <a:ahLst/>
            <a:cxnLst/>
            <a:rect r="r" b="b" t="t" l="l"/>
            <a:pathLst>
              <a:path h="16674858" w="15401505">
                <a:moveTo>
                  <a:pt x="0" y="0"/>
                </a:moveTo>
                <a:lnTo>
                  <a:pt x="15401505" y="0"/>
                </a:lnTo>
                <a:lnTo>
                  <a:pt x="15401505" y="16674858"/>
                </a:lnTo>
                <a:lnTo>
                  <a:pt x="0" y="1667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381267">
            <a:off x="7695561" y="-11646070"/>
            <a:ext cx="15574725" cy="16862400"/>
          </a:xfrm>
          <a:custGeom>
            <a:avLst/>
            <a:gdLst/>
            <a:ahLst/>
            <a:cxnLst/>
            <a:rect r="r" b="b" t="t" l="l"/>
            <a:pathLst>
              <a:path h="16862400" w="15574725">
                <a:moveTo>
                  <a:pt x="0" y="0"/>
                </a:moveTo>
                <a:lnTo>
                  <a:pt x="15574725" y="0"/>
                </a:lnTo>
                <a:lnTo>
                  <a:pt x="15574725" y="16862400"/>
                </a:lnTo>
                <a:lnTo>
                  <a:pt x="0" y="16862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454802"/>
            <a:ext cx="11300133" cy="2995295"/>
          </a:xfrm>
          <a:prstGeom prst="rect">
            <a:avLst/>
          </a:prstGeom>
        </p:spPr>
        <p:txBody>
          <a:bodyPr anchor="t" rtlCol="false" tIns="0" lIns="0" bIns="0" rIns="0">
            <a:spAutoFit/>
          </a:bodyPr>
          <a:lstStyle/>
          <a:p>
            <a:pPr algn="ctr">
              <a:lnSpc>
                <a:spcPts val="4750"/>
              </a:lnSpc>
            </a:pPr>
            <a:r>
              <a:rPr lang="en-US" sz="3800">
                <a:solidFill>
                  <a:srgbClr val="2D799C"/>
                </a:solidFill>
                <a:latin typeface="Nunito Bold Bold"/>
              </a:rPr>
              <a:t>WHAT ARE THE TOP 10 MOST FREQUENTLY PRESCRIBED MEDICATIONS IN THE UNITED STATES, AND WHAT INSIGHTS DO THEY OFFER INTO MEDICATION USAGE PATTERNS AND HEALTHCARE TRENDS?</a:t>
            </a:r>
          </a:p>
        </p:txBody>
      </p:sp>
      <p:sp>
        <p:nvSpPr>
          <p:cNvPr name="Freeform 5" id="5"/>
          <p:cNvSpPr/>
          <p:nvPr/>
        </p:nvSpPr>
        <p:spPr>
          <a:xfrm flipH="false" flipV="false" rot="69782">
            <a:off x="1296411" y="7014154"/>
            <a:ext cx="1326215" cy="2464251"/>
          </a:xfrm>
          <a:custGeom>
            <a:avLst/>
            <a:gdLst/>
            <a:ahLst/>
            <a:cxnLst/>
            <a:rect r="r" b="b" t="t" l="l"/>
            <a:pathLst>
              <a:path h="2464251" w="1326215">
                <a:moveTo>
                  <a:pt x="0" y="0"/>
                </a:moveTo>
                <a:lnTo>
                  <a:pt x="1326215" y="0"/>
                </a:lnTo>
                <a:lnTo>
                  <a:pt x="1326215" y="2464250"/>
                </a:lnTo>
                <a:lnTo>
                  <a:pt x="0" y="24642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461120">
            <a:off x="2913715" y="7495452"/>
            <a:ext cx="1470601" cy="2191952"/>
          </a:xfrm>
          <a:custGeom>
            <a:avLst/>
            <a:gdLst/>
            <a:ahLst/>
            <a:cxnLst/>
            <a:rect r="r" b="b" t="t" l="l"/>
            <a:pathLst>
              <a:path h="2191952" w="1470601">
                <a:moveTo>
                  <a:pt x="0" y="0"/>
                </a:moveTo>
                <a:lnTo>
                  <a:pt x="1470601" y="0"/>
                </a:lnTo>
                <a:lnTo>
                  <a:pt x="1470601" y="2191952"/>
                </a:lnTo>
                <a:lnTo>
                  <a:pt x="0" y="21919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25819" y="3164495"/>
            <a:ext cx="1187562" cy="2676882"/>
          </a:xfrm>
          <a:custGeom>
            <a:avLst/>
            <a:gdLst/>
            <a:ahLst/>
            <a:cxnLst/>
            <a:rect r="r" b="b" t="t" l="l"/>
            <a:pathLst>
              <a:path h="2676882" w="1187562">
                <a:moveTo>
                  <a:pt x="0" y="0"/>
                </a:moveTo>
                <a:lnTo>
                  <a:pt x="1187562" y="0"/>
                </a:lnTo>
                <a:lnTo>
                  <a:pt x="1187562" y="2676882"/>
                </a:lnTo>
                <a:lnTo>
                  <a:pt x="0" y="26768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476618">
            <a:off x="15736031" y="3167285"/>
            <a:ext cx="1565374" cy="2459873"/>
          </a:xfrm>
          <a:custGeom>
            <a:avLst/>
            <a:gdLst/>
            <a:ahLst/>
            <a:cxnLst/>
            <a:rect r="r" b="b" t="t" l="l"/>
            <a:pathLst>
              <a:path h="2459873" w="1565374">
                <a:moveTo>
                  <a:pt x="0" y="0"/>
                </a:moveTo>
                <a:lnTo>
                  <a:pt x="1565373" y="0"/>
                </a:lnTo>
                <a:lnTo>
                  <a:pt x="1565373" y="2459872"/>
                </a:lnTo>
                <a:lnTo>
                  <a:pt x="0" y="24598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6337500">
            <a:off x="1078081" y="5186238"/>
            <a:ext cx="1470601" cy="2191952"/>
          </a:xfrm>
          <a:custGeom>
            <a:avLst/>
            <a:gdLst/>
            <a:ahLst/>
            <a:cxnLst/>
            <a:rect r="r" b="b" t="t" l="l"/>
            <a:pathLst>
              <a:path h="2191952" w="1470601">
                <a:moveTo>
                  <a:pt x="0" y="0"/>
                </a:moveTo>
                <a:lnTo>
                  <a:pt x="1470601" y="0"/>
                </a:lnTo>
                <a:lnTo>
                  <a:pt x="1470601" y="2191952"/>
                </a:lnTo>
                <a:lnTo>
                  <a:pt x="0" y="21919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0" id="10"/>
          <p:cNvPicPr>
            <a:picLocks noChangeAspect="true"/>
          </p:cNvPicPr>
          <p:nvPr/>
        </p:nvPicPr>
        <p:blipFill>
          <a:blip r:embed="rId14"/>
          <a:stretch>
            <a:fillRect/>
          </a:stretch>
        </p:blipFill>
        <p:spPr>
          <a:xfrm rot="0">
            <a:off x="7156113" y="2010437"/>
            <a:ext cx="11311540" cy="91704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DAGDitF07WE</dc:identifier>
  <dcterms:modified xsi:type="dcterms:W3CDTF">2011-08-01T06:04:30Z</dcterms:modified>
  <cp:revision>1</cp:revision>
  <dc:title>IS843_Team5_Exploring and Analyzing Healthcare Trends in Synthetic Medicare Data</dc:title>
</cp:coreProperties>
</file>